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 id="289" r:id="rId34"/>
    <p:sldId id="287" r:id="rId35"/>
    <p:sldId id="290" r:id="rId36"/>
    <p:sldId id="291" r:id="rId37"/>
    <p:sldId id="292" r:id="rId38"/>
    <p:sldId id="293" r:id="rId39"/>
    <p:sldId id="294" r:id="rId40"/>
    <p:sldId id="295" r:id="rId41"/>
    <p:sldId id="296" r:id="rId42"/>
    <p:sldId id="297" r:id="rId43"/>
    <p:sldId id="300" r:id="rId44"/>
    <p:sldId id="298" r:id="rId45"/>
    <p:sldId id="299" r:id="rId46"/>
    <p:sldId id="301" r:id="rId47"/>
    <p:sldId id="302" r:id="rId48"/>
    <p:sldId id="303" r:id="rId49"/>
    <p:sldId id="306" r:id="rId50"/>
    <p:sldId id="307" r:id="rId51"/>
    <p:sldId id="308" r:id="rId52"/>
    <p:sldId id="309" r:id="rId53"/>
    <p:sldId id="310" r:id="rId54"/>
    <p:sldId id="311"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65" d="100"/>
          <a:sy n="165" d="100"/>
        </p:scale>
        <p:origin x="-1592"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12D67C-7639-9E40-A48B-AF03BE6D24C0}" type="datetimeFigureOut">
              <a:rPr lang="en-US" smtClean="0"/>
              <a:t>7/23/13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ABB931-3603-E545-AB4D-E18E013FA2DE}" type="slidenum">
              <a:rPr lang="en-US" smtClean="0"/>
              <a:t>‹#›</a:t>
            </a:fld>
            <a:endParaRPr lang="en-US"/>
          </a:p>
        </p:txBody>
      </p:sp>
    </p:spTree>
    <p:extLst>
      <p:ext uri="{BB962C8B-B14F-4D97-AF65-F5344CB8AC3E}">
        <p14:creationId xmlns:p14="http://schemas.microsoft.com/office/powerpoint/2010/main" val="2736486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a:t>
            </a:fld>
            <a:endParaRPr lang="en-US"/>
          </a:p>
        </p:txBody>
      </p:sp>
    </p:spTree>
    <p:extLst>
      <p:ext uri="{BB962C8B-B14F-4D97-AF65-F5344CB8AC3E}">
        <p14:creationId xmlns:p14="http://schemas.microsoft.com/office/powerpoint/2010/main" val="1958013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can also allow the user to move the current node to, say, a sibling, while keeping it centered above its parent by automatically rearranging nodes  </a:t>
            </a:r>
          </a:p>
        </p:txBody>
      </p:sp>
      <p:sp>
        <p:nvSpPr>
          <p:cNvPr id="4" name="Slide Number Placeholder 3"/>
          <p:cNvSpPr>
            <a:spLocks noGrp="1"/>
          </p:cNvSpPr>
          <p:nvPr>
            <p:ph type="sldNum" sz="quarter" idx="10"/>
          </p:nvPr>
        </p:nvSpPr>
        <p:spPr/>
        <p:txBody>
          <a:bodyPr/>
          <a:lstStyle/>
          <a:p>
            <a:fld id="{09ABB931-3603-E545-AB4D-E18E013FA2DE}" type="slidenum">
              <a:rPr lang="en-US" smtClean="0"/>
              <a:t>53</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Navigate,</a:t>
            </a:r>
            <a:r>
              <a:rPr lang="en-US" baseline="0" dirty="0" smtClean="0"/>
              <a:t> </a:t>
            </a:r>
            <a:r>
              <a:rPr lang="en-US" dirty="0" smtClean="0"/>
              <a:t>inspect and manipulate syntax trees just as you do proof trees.</a:t>
            </a:r>
            <a:endParaRPr lang="en-US" dirty="0"/>
          </a:p>
        </p:txBody>
      </p:sp>
      <p:sp>
        <p:nvSpPr>
          <p:cNvPr id="4" name="Slide Number Placeholder 3"/>
          <p:cNvSpPr>
            <a:spLocks noGrp="1"/>
          </p:cNvSpPr>
          <p:nvPr>
            <p:ph type="sldNum" sz="quarter" idx="10"/>
          </p:nvPr>
        </p:nvSpPr>
        <p:spPr/>
        <p:txBody>
          <a:bodyPr/>
          <a:lstStyle/>
          <a:p>
            <a:fld id="{ABC3C7DA-98B6-B048-8740-E1DD3B222770}" type="slidenum">
              <a:rPr lang="en-US" smtClean="0"/>
              <a:t>55</a:t>
            </a:fld>
            <a:endParaRPr lang="en-US"/>
          </a:p>
        </p:txBody>
      </p:sp>
    </p:spTree>
    <p:extLst>
      <p:ext uri="{BB962C8B-B14F-4D97-AF65-F5344CB8AC3E}">
        <p14:creationId xmlns:p14="http://schemas.microsoft.com/office/powerpoint/2010/main" val="2098136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find it</a:t>
            </a:r>
            <a:r>
              <a:rPr lang="en-US" baseline="0" dirty="0" smtClean="0"/>
              <a:t> </a:t>
            </a:r>
            <a:r>
              <a:rPr lang="en-US" baseline="0" dirty="0" err="1" smtClean="0"/>
              <a:t>kinda</a:t>
            </a:r>
            <a:r>
              <a:rPr lang="en-US" baseline="0" dirty="0" smtClean="0"/>
              <a:t> funny when I see this outside of programming/</a:t>
            </a:r>
            <a:r>
              <a:rPr lang="en-US" baseline="0" dirty="0" err="1" smtClean="0"/>
              <a:t>cs</a:t>
            </a:r>
            <a:endParaRPr lang="en-US" dirty="0"/>
          </a:p>
        </p:txBody>
      </p:sp>
      <p:sp>
        <p:nvSpPr>
          <p:cNvPr id="4" name="Slide Number Placeholder 3"/>
          <p:cNvSpPr>
            <a:spLocks noGrp="1"/>
          </p:cNvSpPr>
          <p:nvPr>
            <p:ph type="sldNum" sz="quarter" idx="10"/>
          </p:nvPr>
        </p:nvSpPr>
        <p:spPr/>
        <p:txBody>
          <a:bodyPr/>
          <a:lstStyle/>
          <a:p>
            <a:fld id="{C51ABC24-6552-0840-9440-726036AB65DA}" type="slidenum">
              <a:rPr lang="en-US" smtClean="0"/>
              <a:t>56</a:t>
            </a:fld>
            <a:endParaRPr lang="en-US"/>
          </a:p>
        </p:txBody>
      </p:sp>
    </p:spTree>
    <p:extLst>
      <p:ext uri="{BB962C8B-B14F-4D97-AF65-F5344CB8AC3E}">
        <p14:creationId xmlns:p14="http://schemas.microsoft.com/office/powerpoint/2010/main" val="3438241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advantages is that if you don’t see what you are looking for in the submenu,</a:t>
            </a:r>
            <a:r>
              <a:rPr lang="en-US" baseline="0" dirty="0" smtClean="0"/>
              <a:t> all you have to do is, in this case, release the S key.</a:t>
            </a:r>
          </a:p>
          <a:p>
            <a:endParaRPr lang="en-US" baseline="0" dirty="0" smtClean="0"/>
          </a:p>
          <a:p>
            <a:r>
              <a:rPr lang="en-US" baseline="0" dirty="0" smtClean="0"/>
              <a:t>The big advantage, though, is that by selecting menu items one is actually physically rehearsing the process of invoking the shortcut.</a:t>
            </a:r>
            <a:r>
              <a:rPr lang="en-US" dirty="0" smtClean="0"/>
              <a:t> </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61</a:t>
            </a:fld>
            <a:endParaRPr lang="en-US"/>
          </a:p>
        </p:txBody>
      </p:sp>
    </p:spTree>
    <p:extLst>
      <p:ext uri="{BB962C8B-B14F-4D97-AF65-F5344CB8AC3E}">
        <p14:creationId xmlns:p14="http://schemas.microsoft.com/office/powerpoint/2010/main" val="473497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“visual information-seeking</a:t>
            </a:r>
            <a:r>
              <a:rPr lang="en-US" baseline="0" dirty="0" smtClean="0"/>
              <a:t> mantra”</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40</a:t>
            </a:fld>
            <a:endParaRPr lang="en-US"/>
          </a:p>
        </p:txBody>
      </p:sp>
    </p:spTree>
    <p:extLst>
      <p:ext uri="{BB962C8B-B14F-4D97-AF65-F5344CB8AC3E}">
        <p14:creationId xmlns:p14="http://schemas.microsoft.com/office/powerpoint/2010/main" val="2873731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should</a:t>
            </a:r>
            <a:r>
              <a:rPr lang="en-US" baseline="0" dirty="0" smtClean="0"/>
              <a:t> note that this sort of visualization has been done before, albeit with some limitations.  For instance, here we see a visualization, </a:t>
            </a:r>
            <a:r>
              <a:rPr lang="en-US" baseline="0" dirty="0" smtClean="0"/>
              <a:t>created using a tool called </a:t>
            </a:r>
            <a:r>
              <a:rPr lang="en-US" baseline="0" dirty="0" err="1" smtClean="0"/>
              <a:t>Panoptes</a:t>
            </a:r>
            <a:r>
              <a:rPr lang="en-US" baseline="0" dirty="0" smtClean="0"/>
              <a:t>,</a:t>
            </a:r>
            <a:r>
              <a:rPr lang="en-US" baseline="0" dirty="0" smtClean="0"/>
              <a:t> of a proof developed using the IMPS theorem </a:t>
            </a:r>
            <a:r>
              <a:rPr lang="en-US" baseline="0" dirty="0" err="1" smtClean="0"/>
              <a:t>prover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42</a:t>
            </a:fld>
            <a:endParaRPr lang="en-US"/>
          </a:p>
        </p:txBody>
      </p:sp>
    </p:spTree>
    <p:extLst>
      <p:ext uri="{BB962C8B-B14F-4D97-AF65-F5344CB8AC3E}">
        <p14:creationId xmlns:p14="http://schemas.microsoft.com/office/powerpoint/2010/main" val="3972420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goals here are to first to show where things get moved around when one enters a tactic</a:t>
            </a:r>
            <a:r>
              <a:rPr lang="en-US" baseline="0" dirty="0" smtClean="0"/>
              <a:t> and </a:t>
            </a:r>
            <a:endParaRPr lang="en-US" dirty="0" smtClean="0"/>
          </a:p>
          <a:p>
            <a:r>
              <a:rPr lang="en-US" dirty="0" smtClean="0"/>
              <a:t>There are several problems</a:t>
            </a:r>
            <a:r>
              <a:rPr lang="en-US" baseline="0" dirty="0" smtClean="0"/>
              <a:t> with this here.  First of all, it is not actually that easy to find matching colors</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44</a:t>
            </a:fld>
            <a:endParaRPr lang="en-US"/>
          </a:p>
        </p:txBody>
      </p:sp>
    </p:spTree>
    <p:extLst>
      <p:ext uri="{BB962C8B-B14F-4D97-AF65-F5344CB8AC3E}">
        <p14:creationId xmlns:p14="http://schemas.microsoft.com/office/powerpoint/2010/main" val="2479957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my initial</a:t>
            </a:r>
            <a:r>
              <a:rPr lang="en-US" baseline="0" dirty="0" smtClean="0"/>
              <a:t> stab at implementing this.  Starting with our current goal…</a:t>
            </a:r>
          </a:p>
        </p:txBody>
      </p:sp>
      <p:sp>
        <p:nvSpPr>
          <p:cNvPr id="4" name="Slide Number Placeholder 3"/>
          <p:cNvSpPr>
            <a:spLocks noGrp="1"/>
          </p:cNvSpPr>
          <p:nvPr>
            <p:ph type="sldNum" sz="quarter" idx="10"/>
          </p:nvPr>
        </p:nvSpPr>
        <p:spPr/>
        <p:txBody>
          <a:bodyPr/>
          <a:lstStyle/>
          <a:p>
            <a:fld id="{09ABB931-3603-E545-AB4D-E18E013FA2DE}" type="slidenum">
              <a:rPr lang="en-US" smtClean="0"/>
              <a:t>48</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enter a tactic and see the new current goal drawn directly above.</a:t>
            </a:r>
          </a:p>
        </p:txBody>
      </p:sp>
      <p:sp>
        <p:nvSpPr>
          <p:cNvPr id="4" name="Slide Number Placeholder 3"/>
          <p:cNvSpPr>
            <a:spLocks noGrp="1"/>
          </p:cNvSpPr>
          <p:nvPr>
            <p:ph type="sldNum" sz="quarter" idx="10"/>
          </p:nvPr>
        </p:nvSpPr>
        <p:spPr/>
        <p:txBody>
          <a:bodyPr/>
          <a:lstStyle/>
          <a:p>
            <a:fld id="{09ABB931-3603-E545-AB4D-E18E013FA2DE}" type="slidenum">
              <a:rPr lang="en-US" smtClean="0"/>
              <a:t>49</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Then, optionally, the user could add highlighting as described earlier…</a:t>
            </a:r>
          </a:p>
        </p:txBody>
      </p:sp>
      <p:sp>
        <p:nvSpPr>
          <p:cNvPr id="4" name="Slide Number Placeholder 3"/>
          <p:cNvSpPr>
            <a:spLocks noGrp="1"/>
          </p:cNvSpPr>
          <p:nvPr>
            <p:ph type="sldNum" sz="quarter" idx="10"/>
          </p:nvPr>
        </p:nvSpPr>
        <p:spPr/>
        <p:txBody>
          <a:bodyPr/>
          <a:lstStyle/>
          <a:p>
            <a:fld id="{09ABB931-3603-E545-AB4D-E18E013FA2DE}" type="slidenum">
              <a:rPr lang="en-US" smtClean="0"/>
              <a:t>50</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add some animation, like lines that appear one by one, to show where text has been moved.  I may actually use floating text to show this.</a:t>
            </a:r>
          </a:p>
        </p:txBody>
      </p:sp>
      <p:sp>
        <p:nvSpPr>
          <p:cNvPr id="4" name="Slide Number Placeholder 3"/>
          <p:cNvSpPr>
            <a:spLocks noGrp="1"/>
          </p:cNvSpPr>
          <p:nvPr>
            <p:ph type="sldNum" sz="quarter" idx="10"/>
          </p:nvPr>
        </p:nvSpPr>
        <p:spPr/>
        <p:txBody>
          <a:bodyPr/>
          <a:lstStyle/>
          <a:p>
            <a:fld id="{09ABB931-3603-E545-AB4D-E18E013FA2DE}" type="slidenum">
              <a:rPr lang="en-US" smtClean="0"/>
              <a:t>51</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What’s nice about the library I’m using to implement this is that we can easily allow the user to zoom out to see the structure of the tree as well as the contents of the nodes.</a:t>
            </a:r>
          </a:p>
        </p:txBody>
      </p:sp>
      <p:sp>
        <p:nvSpPr>
          <p:cNvPr id="4" name="Slide Number Placeholder 3"/>
          <p:cNvSpPr>
            <a:spLocks noGrp="1"/>
          </p:cNvSpPr>
          <p:nvPr>
            <p:ph type="sldNum" sz="quarter" idx="10"/>
          </p:nvPr>
        </p:nvSpPr>
        <p:spPr/>
        <p:txBody>
          <a:bodyPr/>
          <a:lstStyle/>
          <a:p>
            <a:fld id="{09ABB931-3603-E545-AB4D-E18E013FA2DE}" type="slidenum">
              <a:rPr lang="en-US" smtClean="0"/>
              <a:t>52</a:t>
            </a:fld>
            <a:endParaRPr lang="en-US"/>
          </a:p>
        </p:txBody>
      </p:sp>
    </p:spTree>
    <p:extLst>
      <p:ext uri="{BB962C8B-B14F-4D97-AF65-F5344CB8AC3E}">
        <p14:creationId xmlns:p14="http://schemas.microsoft.com/office/powerpoint/2010/main" val="934833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126584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2777928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3503300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982652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1427006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23554D-87A3-AF47-9A8D-131B9B98329C}" type="datetimeFigureOut">
              <a:rPr lang="en-US" smtClean="0"/>
              <a:t>7/23/13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374011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23554D-87A3-AF47-9A8D-131B9B98329C}" type="datetimeFigureOut">
              <a:rPr lang="en-US" smtClean="0"/>
              <a:t>7/23/13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4181114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23554D-87A3-AF47-9A8D-131B9B98329C}" type="datetimeFigureOut">
              <a:rPr lang="en-US" smtClean="0"/>
              <a:t>7/23/13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799825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23554D-87A3-AF47-9A8D-131B9B98329C}" type="datetimeFigureOut">
              <a:rPr lang="en-US" smtClean="0"/>
              <a:t>7/23/13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1084630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23554D-87A3-AF47-9A8D-131B9B98329C}" type="datetimeFigureOut">
              <a:rPr lang="en-US" smtClean="0"/>
              <a:t>7/23/13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4139858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23554D-87A3-AF47-9A8D-131B9B98329C}" type="datetimeFigureOut">
              <a:rPr lang="en-US" smtClean="0"/>
              <a:t>7/23/13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2195658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3554D-87A3-AF47-9A8D-131B9B98329C}" type="datetimeFigureOut">
              <a:rPr lang="en-US" smtClean="0"/>
              <a:t>7/23/13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E13C2A-DE04-C74A-BDFD-B21A36652B82}" type="slidenum">
              <a:rPr lang="en-US" smtClean="0"/>
              <a:t>‹#›</a:t>
            </a:fld>
            <a:endParaRPr lang="en-US"/>
          </a:p>
        </p:txBody>
      </p:sp>
    </p:spTree>
    <p:extLst>
      <p:ext uri="{BB962C8B-B14F-4D97-AF65-F5344CB8AC3E}">
        <p14:creationId xmlns:p14="http://schemas.microsoft.com/office/powerpoint/2010/main" val="338798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29.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Dissertation Proposal: User Interfaces for</a:t>
            </a:r>
            <a:r>
              <a:rPr lang="en-US" dirty="0"/>
              <a:t> </a:t>
            </a:r>
            <a:r>
              <a:rPr lang="en-US" dirty="0" smtClean="0"/>
              <a:t>the Coq Proof Assistant</a:t>
            </a:r>
            <a:endParaRPr lang="en-US" dirty="0"/>
          </a:p>
        </p:txBody>
      </p:sp>
      <p:sp>
        <p:nvSpPr>
          <p:cNvPr id="3" name="Subtitle 2"/>
          <p:cNvSpPr>
            <a:spLocks noGrp="1"/>
          </p:cNvSpPr>
          <p:nvPr>
            <p:ph type="subTitle" idx="1"/>
          </p:nvPr>
        </p:nvSpPr>
        <p:spPr/>
        <p:txBody>
          <a:bodyPr/>
          <a:lstStyle/>
          <a:p>
            <a:r>
              <a:rPr lang="en-US" dirty="0" smtClean="0"/>
              <a:t>Benjamin Berman</a:t>
            </a:r>
            <a:endParaRPr lang="en-US" dirty="0"/>
          </a:p>
        </p:txBody>
      </p:sp>
    </p:spTree>
    <p:extLst>
      <p:ext uri="{BB962C8B-B14F-4D97-AF65-F5344CB8AC3E}">
        <p14:creationId xmlns:p14="http://schemas.microsoft.com/office/powerpoint/2010/main" val="15849700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8" cy="5766432"/>
          </a:xfrm>
        </p:spPr>
      </p:pic>
    </p:spTree>
    <p:extLst>
      <p:ext uri="{BB962C8B-B14F-4D97-AF65-F5344CB8AC3E}">
        <p14:creationId xmlns:p14="http://schemas.microsoft.com/office/powerpoint/2010/main" val="34857070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8" cy="5766431"/>
          </a:xfrm>
        </p:spPr>
      </p:pic>
    </p:spTree>
    <p:extLst>
      <p:ext uri="{BB962C8B-B14F-4D97-AF65-F5344CB8AC3E}">
        <p14:creationId xmlns:p14="http://schemas.microsoft.com/office/powerpoint/2010/main" val="201726719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7" cy="5766431"/>
          </a:xfrm>
        </p:spPr>
      </p:pic>
    </p:spTree>
    <p:extLst>
      <p:ext uri="{BB962C8B-B14F-4D97-AF65-F5344CB8AC3E}">
        <p14:creationId xmlns:p14="http://schemas.microsoft.com/office/powerpoint/2010/main" val="15320348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7" cy="5766430"/>
          </a:xfrm>
        </p:spPr>
      </p:pic>
    </p:spTree>
    <p:extLst>
      <p:ext uri="{BB962C8B-B14F-4D97-AF65-F5344CB8AC3E}">
        <p14:creationId xmlns:p14="http://schemas.microsoft.com/office/powerpoint/2010/main" val="27908366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7" cy="5766430"/>
          </a:xfrm>
        </p:spPr>
      </p:pic>
    </p:spTree>
    <p:extLst>
      <p:ext uri="{BB962C8B-B14F-4D97-AF65-F5344CB8AC3E}">
        <p14:creationId xmlns:p14="http://schemas.microsoft.com/office/powerpoint/2010/main" val="279083668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6" cy="5766430"/>
          </a:xfrm>
        </p:spPr>
      </p:pic>
    </p:spTree>
    <p:extLst>
      <p:ext uri="{BB962C8B-B14F-4D97-AF65-F5344CB8AC3E}">
        <p14:creationId xmlns:p14="http://schemas.microsoft.com/office/powerpoint/2010/main" val="105754842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6" cy="5766429"/>
          </a:xfrm>
        </p:spPr>
      </p:pic>
    </p:spTree>
    <p:extLst>
      <p:ext uri="{BB962C8B-B14F-4D97-AF65-F5344CB8AC3E}">
        <p14:creationId xmlns:p14="http://schemas.microsoft.com/office/powerpoint/2010/main" val="418155353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6" cy="5766429"/>
          </a:xfrm>
        </p:spPr>
      </p:pic>
    </p:spTree>
    <p:extLst>
      <p:ext uri="{BB962C8B-B14F-4D97-AF65-F5344CB8AC3E}">
        <p14:creationId xmlns:p14="http://schemas.microsoft.com/office/powerpoint/2010/main" val="418155353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5" cy="5766429"/>
          </a:xfrm>
        </p:spPr>
      </p:pic>
    </p:spTree>
    <p:extLst>
      <p:ext uri="{BB962C8B-B14F-4D97-AF65-F5344CB8AC3E}">
        <p14:creationId xmlns:p14="http://schemas.microsoft.com/office/powerpoint/2010/main" val="70141432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5" cy="5766428"/>
          </a:xfrm>
        </p:spPr>
      </p:pic>
    </p:spTree>
    <p:extLst>
      <p:ext uri="{BB962C8B-B14F-4D97-AF65-F5344CB8AC3E}">
        <p14:creationId xmlns:p14="http://schemas.microsoft.com/office/powerpoint/2010/main" val="3874692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My general goals</a:t>
            </a:r>
          </a:p>
          <a:p>
            <a:r>
              <a:rPr lang="en-US" dirty="0" smtClean="0"/>
              <a:t>Theorem Proving with Coq</a:t>
            </a:r>
          </a:p>
          <a:p>
            <a:pPr lvl="1"/>
            <a:r>
              <a:rPr lang="en-US" dirty="0" smtClean="0"/>
              <a:t>Briefly go through an example</a:t>
            </a:r>
          </a:p>
          <a:p>
            <a:r>
              <a:rPr lang="en-US" dirty="0" smtClean="0"/>
              <a:t>Survey—evidence of room for improvement</a:t>
            </a:r>
          </a:p>
          <a:p>
            <a:r>
              <a:rPr lang="en-US" dirty="0" smtClean="0"/>
              <a:t>Research Plans</a:t>
            </a:r>
          </a:p>
          <a:p>
            <a:pPr lvl="1"/>
            <a:r>
              <a:rPr lang="en-US" dirty="0" err="1" smtClean="0"/>
              <a:t>CoqEdit</a:t>
            </a:r>
            <a:r>
              <a:rPr lang="en-US" dirty="0" smtClean="0"/>
              <a:t> + Extensions</a:t>
            </a:r>
          </a:p>
          <a:p>
            <a:pPr lvl="1"/>
            <a:r>
              <a:rPr lang="en-US" dirty="0" smtClean="0"/>
              <a:t>Include some of the evolution of the ideas</a:t>
            </a:r>
          </a:p>
          <a:p>
            <a:pPr lvl="1"/>
            <a:r>
              <a:rPr lang="en-US" dirty="0" smtClean="0"/>
              <a:t>Context</a:t>
            </a:r>
          </a:p>
          <a:p>
            <a:pPr lvl="1"/>
            <a:r>
              <a:rPr lang="en-US" dirty="0" smtClean="0"/>
              <a:t>User testing</a:t>
            </a:r>
            <a:endParaRPr lang="en-US" dirty="0" smtClean="0"/>
          </a:p>
          <a:p>
            <a:r>
              <a:rPr lang="en-US" dirty="0" smtClean="0"/>
              <a:t>Rough timeline for research</a:t>
            </a:r>
          </a:p>
        </p:txBody>
      </p:sp>
    </p:spTree>
    <p:extLst>
      <p:ext uri="{BB962C8B-B14F-4D97-AF65-F5344CB8AC3E}">
        <p14:creationId xmlns:p14="http://schemas.microsoft.com/office/powerpoint/2010/main" val="26543969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Final Check and Saving of Proof</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3" cy="5766428"/>
          </a:xfrm>
        </p:spPr>
      </p:pic>
    </p:spTree>
    <p:extLst>
      <p:ext uri="{BB962C8B-B14F-4D97-AF65-F5344CB8AC3E}">
        <p14:creationId xmlns:p14="http://schemas.microsoft.com/office/powerpoint/2010/main" val="347440447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Final Check and Saving of Proof</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3" cy="5766427"/>
          </a:xfrm>
        </p:spPr>
      </p:pic>
    </p:spTree>
    <p:extLst>
      <p:ext uri="{BB962C8B-B14F-4D97-AF65-F5344CB8AC3E}">
        <p14:creationId xmlns:p14="http://schemas.microsoft.com/office/powerpoint/2010/main" val="29852669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Closing off the Section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2" cy="5766427"/>
          </a:xfrm>
        </p:spPr>
      </p:pic>
    </p:spTree>
    <p:extLst>
      <p:ext uri="{BB962C8B-B14F-4D97-AF65-F5344CB8AC3E}">
        <p14:creationId xmlns:p14="http://schemas.microsoft.com/office/powerpoint/2010/main" val="376705620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Moving Back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2" cy="5766426"/>
          </a:xfrm>
        </p:spPr>
      </p:pic>
    </p:spTree>
    <p:extLst>
      <p:ext uri="{BB962C8B-B14F-4D97-AF65-F5344CB8AC3E}">
        <p14:creationId xmlns:p14="http://schemas.microsoft.com/office/powerpoint/2010/main" val="419070694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Automatically Proving the Lemma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2" cy="5766426"/>
          </a:xfrm>
        </p:spPr>
      </p:pic>
    </p:spTree>
    <p:extLst>
      <p:ext uri="{BB962C8B-B14F-4D97-AF65-F5344CB8AC3E}">
        <p14:creationId xmlns:p14="http://schemas.microsoft.com/office/powerpoint/2010/main" val="419070694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Automatically Proving the Lemma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1" cy="5766426"/>
          </a:xfrm>
        </p:spPr>
      </p:pic>
    </p:spTree>
    <p:extLst>
      <p:ext uri="{BB962C8B-B14F-4D97-AF65-F5344CB8AC3E}">
        <p14:creationId xmlns:p14="http://schemas.microsoft.com/office/powerpoint/2010/main" val="153156775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Natural Numbers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6" y="1417638"/>
            <a:ext cx="7242501" cy="5766425"/>
          </a:xfrm>
        </p:spPr>
      </p:pic>
    </p:spTree>
    <p:extLst>
      <p:ext uri="{BB962C8B-B14F-4D97-AF65-F5344CB8AC3E}">
        <p14:creationId xmlns:p14="http://schemas.microsoft.com/office/powerpoint/2010/main" val="61133591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the example </a:t>
            </a:r>
            <a:r>
              <a:rPr lang="en-US" dirty="0"/>
              <a:t>s</a:t>
            </a:r>
            <a:r>
              <a:rPr lang="en-US" dirty="0" smtClean="0"/>
              <a:t>hows</a:t>
            </a:r>
            <a:br>
              <a:rPr lang="en-US" dirty="0" smtClean="0"/>
            </a:br>
            <a:r>
              <a:rPr lang="en-US" dirty="0" smtClean="0"/>
              <a:t>(or, at least, what it starts to)</a:t>
            </a:r>
            <a:endParaRPr lang="en-US" dirty="0"/>
          </a:p>
        </p:txBody>
      </p:sp>
      <p:sp>
        <p:nvSpPr>
          <p:cNvPr id="3" name="Content Placeholder 2"/>
          <p:cNvSpPr>
            <a:spLocks noGrp="1"/>
          </p:cNvSpPr>
          <p:nvPr>
            <p:ph idx="1"/>
          </p:nvPr>
        </p:nvSpPr>
        <p:spPr/>
        <p:txBody>
          <a:bodyPr>
            <a:normAutofit/>
          </a:bodyPr>
          <a:lstStyle/>
          <a:p>
            <a:r>
              <a:rPr lang="en-US" dirty="0" smtClean="0"/>
              <a:t>One of the big tasks for Coq users is to figure out what these tactics do</a:t>
            </a:r>
          </a:p>
          <a:p>
            <a:r>
              <a:rPr lang="en-US" dirty="0" smtClean="0"/>
              <a:t>This task is challenging for several reasons</a:t>
            </a:r>
          </a:p>
          <a:p>
            <a:pPr lvl="1"/>
            <a:r>
              <a:rPr lang="en-US" dirty="0"/>
              <a:t>There are lots of tactics whose effects are dependent upon the given arguments and </a:t>
            </a:r>
            <a:r>
              <a:rPr lang="en-US" dirty="0" smtClean="0"/>
              <a:t>goals</a:t>
            </a:r>
          </a:p>
          <a:p>
            <a:pPr lvl="1"/>
            <a:r>
              <a:rPr lang="en-US" dirty="0"/>
              <a:t>Seeing the effects of tactics requires awkward movement through the proof </a:t>
            </a:r>
            <a:r>
              <a:rPr lang="en-US" dirty="0" smtClean="0"/>
              <a:t>script</a:t>
            </a:r>
          </a:p>
          <a:p>
            <a:pPr lvl="1"/>
            <a:r>
              <a:rPr lang="en-US" dirty="0" smtClean="0"/>
              <a:t>There is a lot of black and white that has to be sorted through</a:t>
            </a:r>
          </a:p>
        </p:txBody>
      </p:sp>
    </p:spTree>
    <p:extLst>
      <p:ext uri="{BB962C8B-B14F-4D97-AF65-F5344CB8AC3E}">
        <p14:creationId xmlns:p14="http://schemas.microsoft.com/office/powerpoint/2010/main" val="343552977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lstStyle/>
          <a:p>
            <a:r>
              <a:rPr lang="en-US" dirty="0" smtClean="0"/>
              <a:t>There are lots of other problems to face, including ones for expert users</a:t>
            </a:r>
          </a:p>
          <a:p>
            <a:r>
              <a:rPr lang="en-US" dirty="0" smtClean="0"/>
              <a:t>To verify this, a survey was sent to Coq-Club mailing list subscribers</a:t>
            </a:r>
          </a:p>
          <a:p>
            <a:pPr lvl="1"/>
            <a:r>
              <a:rPr lang="en-US" dirty="0" smtClean="0"/>
              <a:t>48 responses</a:t>
            </a:r>
          </a:p>
          <a:p>
            <a:pPr lvl="1"/>
            <a:r>
              <a:rPr lang="en-US" dirty="0" smtClean="0"/>
              <a:t>Almost 4,500 words in response to the essay questions</a:t>
            </a:r>
            <a:endParaRPr lang="en-US" dirty="0"/>
          </a:p>
        </p:txBody>
      </p:sp>
    </p:spTree>
    <p:extLst>
      <p:ext uri="{BB962C8B-B14F-4D97-AF65-F5344CB8AC3E}">
        <p14:creationId xmlns:p14="http://schemas.microsoft.com/office/powerpoint/2010/main" val="27324318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My general impression from the responses: </a:t>
            </a:r>
          </a:p>
          <a:p>
            <a:pPr lvl="1"/>
            <a:r>
              <a:rPr lang="en-US" dirty="0" smtClean="0"/>
              <a:t>Appreciation of existing interfaces</a:t>
            </a:r>
          </a:p>
          <a:p>
            <a:pPr lvl="1"/>
            <a:r>
              <a:rPr lang="en-US" dirty="0" smtClean="0"/>
              <a:t>Some specific tasks we identified as difficult were indeed perceived as difficult, including</a:t>
            </a:r>
          </a:p>
          <a:p>
            <a:pPr lvl="2"/>
            <a:r>
              <a:rPr lang="en-US" dirty="0"/>
              <a:t>u</a:t>
            </a:r>
            <a:r>
              <a:rPr lang="en-US" dirty="0" smtClean="0"/>
              <a:t>nderstanding the relationships between </a:t>
            </a:r>
            <a:r>
              <a:rPr lang="en-US" dirty="0" err="1" smtClean="0"/>
              <a:t>subgoals</a:t>
            </a:r>
            <a:endParaRPr lang="en-US" dirty="0" smtClean="0"/>
          </a:p>
          <a:p>
            <a:pPr lvl="2"/>
            <a:r>
              <a:rPr lang="en-US" dirty="0"/>
              <a:t>s</a:t>
            </a:r>
            <a:r>
              <a:rPr lang="en-US" dirty="0" smtClean="0"/>
              <a:t>witching back and forth between potential </a:t>
            </a:r>
            <a:r>
              <a:rPr lang="en-US" dirty="0" err="1" smtClean="0"/>
              <a:t>subgoal</a:t>
            </a:r>
            <a:r>
              <a:rPr lang="en-US" dirty="0" smtClean="0"/>
              <a:t> proofs</a:t>
            </a:r>
          </a:p>
          <a:p>
            <a:pPr lvl="2"/>
            <a:r>
              <a:rPr lang="en-US" dirty="0"/>
              <a:t>c</a:t>
            </a:r>
            <a:r>
              <a:rPr lang="en-US" dirty="0" smtClean="0"/>
              <a:t>omparing similar </a:t>
            </a:r>
            <a:r>
              <a:rPr lang="en-US" dirty="0" err="1" smtClean="0"/>
              <a:t>subgoals</a:t>
            </a:r>
            <a:endParaRPr lang="en-US" dirty="0" smtClean="0"/>
          </a:p>
          <a:p>
            <a:pPr lvl="2"/>
            <a:r>
              <a:rPr lang="en-US" dirty="0"/>
              <a:t>t</a:t>
            </a:r>
            <a:r>
              <a:rPr lang="en-US" dirty="0" smtClean="0"/>
              <a:t>elling what options are available for proving a </a:t>
            </a:r>
            <a:r>
              <a:rPr lang="en-US" dirty="0" err="1" smtClean="0"/>
              <a:t>subgoal</a:t>
            </a:r>
            <a:endParaRPr lang="en-US" dirty="0" smtClean="0"/>
          </a:p>
          <a:p>
            <a:pPr lvl="1"/>
            <a:r>
              <a:rPr lang="en-US" dirty="0" smtClean="0"/>
              <a:t>Many helpful features could be added, in particular:</a:t>
            </a:r>
          </a:p>
          <a:p>
            <a:pPr lvl="2"/>
            <a:r>
              <a:rPr lang="en-US" dirty="0" smtClean="0"/>
              <a:t>features seen in programming IDEs, like refactoring</a:t>
            </a:r>
          </a:p>
          <a:p>
            <a:pPr lvl="2"/>
            <a:r>
              <a:rPr lang="en-US" dirty="0"/>
              <a:t>r</a:t>
            </a:r>
            <a:r>
              <a:rPr lang="en-US" dirty="0" smtClean="0"/>
              <a:t>epresentation of proof structure</a:t>
            </a:r>
          </a:p>
        </p:txBody>
      </p:sp>
    </p:spTree>
    <p:extLst>
      <p:ext uri="{BB962C8B-B14F-4D97-AF65-F5344CB8AC3E}">
        <p14:creationId xmlns:p14="http://schemas.microsoft.com/office/powerpoint/2010/main" val="1041941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Goals (1/2)</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Improve usability of the Coq Proof Assistant</a:t>
            </a:r>
          </a:p>
          <a:p>
            <a:pPr lvl="1"/>
            <a:r>
              <a:rPr lang="en-US" dirty="0" smtClean="0"/>
              <a:t>Coq is a tool for developing and checking proofs</a:t>
            </a:r>
          </a:p>
          <a:p>
            <a:pPr lvl="1"/>
            <a:r>
              <a:rPr lang="en-US" dirty="0" smtClean="0"/>
              <a:t>Coq and similar tools are being used to formalize general mathematics</a:t>
            </a:r>
          </a:p>
          <a:p>
            <a:pPr lvl="1"/>
            <a:r>
              <a:rPr lang="en-US" dirty="0" smtClean="0"/>
              <a:t>Coq and similar tools are playing an important role in the development of </a:t>
            </a:r>
            <a:r>
              <a:rPr lang="en-US" b="1" i="1" dirty="0" smtClean="0"/>
              <a:t>more reliable </a:t>
            </a:r>
            <a:r>
              <a:rPr lang="en-US" b="1" i="1" dirty="0" smtClean="0"/>
              <a:t>computing systems</a:t>
            </a:r>
            <a:endParaRPr lang="en-US" b="1" dirty="0" smtClean="0"/>
          </a:p>
          <a:p>
            <a:pPr lvl="2"/>
            <a:r>
              <a:rPr lang="en-US" dirty="0" smtClean="0"/>
              <a:t>It is based on a language using more sophisticated types</a:t>
            </a:r>
          </a:p>
          <a:p>
            <a:pPr lvl="2"/>
            <a:r>
              <a:rPr lang="en-US" dirty="0" smtClean="0"/>
              <a:t>One can use it to model and reason about software and hardware specifications and implementations</a:t>
            </a:r>
          </a:p>
          <a:p>
            <a:pPr lvl="1"/>
            <a:r>
              <a:rPr lang="en-US" dirty="0" smtClean="0"/>
              <a:t>Coq and similar tools can be used as an educational tool</a:t>
            </a:r>
          </a:p>
          <a:p>
            <a:pPr lvl="2"/>
            <a:r>
              <a:rPr lang="en-US" dirty="0" smtClean="0"/>
              <a:t>Students get more-immediate </a:t>
            </a:r>
            <a:r>
              <a:rPr lang="en-US" dirty="0" smtClean="0"/>
              <a:t>feedback</a:t>
            </a:r>
          </a:p>
          <a:p>
            <a:pPr lvl="2"/>
            <a:r>
              <a:rPr lang="en-US" dirty="0" smtClean="0"/>
              <a:t>Machine-checked proofs help ensure that all the necessary details are there when students are trying to understand theorems/proofs</a:t>
            </a:r>
            <a:endParaRPr lang="en-US" dirty="0" smtClean="0"/>
          </a:p>
          <a:p>
            <a:pPr lvl="2"/>
            <a:r>
              <a:rPr lang="en-US" dirty="0" smtClean="0"/>
              <a:t>Still </a:t>
            </a:r>
            <a:r>
              <a:rPr lang="en-US" dirty="0" smtClean="0"/>
              <a:t>somewhat difficult with Coq</a:t>
            </a:r>
          </a:p>
          <a:p>
            <a:pPr lvl="3"/>
            <a:r>
              <a:rPr lang="en-US" dirty="0" smtClean="0"/>
              <a:t>Tool needs to be taught</a:t>
            </a:r>
          </a:p>
          <a:p>
            <a:pPr lvl="3"/>
            <a:r>
              <a:rPr lang="en-US" dirty="0" smtClean="0"/>
              <a:t>Not always a lot of feedback</a:t>
            </a:r>
            <a:endParaRPr lang="en-US" dirty="0"/>
          </a:p>
          <a:p>
            <a:pPr lvl="2"/>
            <a:r>
              <a:rPr lang="en-US" dirty="0" smtClean="0"/>
              <a:t>Benjamin Pierce’s </a:t>
            </a:r>
            <a:r>
              <a:rPr lang="en-US" i="1" dirty="0" smtClean="0"/>
              <a:t>Software Foundations</a:t>
            </a:r>
            <a:r>
              <a:rPr lang="en-US" dirty="0" smtClean="0"/>
              <a:t> provides a </a:t>
            </a:r>
            <a:r>
              <a:rPr lang="en-US" dirty="0" smtClean="0"/>
              <a:t>model</a:t>
            </a:r>
            <a:endParaRPr lang="en-US" dirty="0" smtClean="0"/>
          </a:p>
        </p:txBody>
      </p:sp>
    </p:spTree>
    <p:extLst>
      <p:ext uri="{BB962C8B-B14F-4D97-AF65-F5344CB8AC3E}">
        <p14:creationId xmlns:p14="http://schemas.microsoft.com/office/powerpoint/2010/main" val="3592205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lstStyle/>
          <a:p>
            <a:r>
              <a:rPr lang="en-US" dirty="0"/>
              <a:t>The responses </a:t>
            </a:r>
            <a:r>
              <a:rPr lang="en-US" dirty="0" smtClean="0"/>
              <a:t>to the </a:t>
            </a:r>
            <a:r>
              <a:rPr lang="en-US" dirty="0"/>
              <a:t>survey come largely from active Coq users</a:t>
            </a:r>
          </a:p>
          <a:p>
            <a:pPr lvl="1"/>
            <a:r>
              <a:rPr lang="en-US" dirty="0"/>
              <a:t>This </a:t>
            </a:r>
            <a:r>
              <a:rPr lang="en-US" dirty="0" smtClean="0"/>
              <a:t>strengthens </a:t>
            </a:r>
            <a:r>
              <a:rPr lang="en-US" dirty="0"/>
              <a:t>the conclusion that there is plenty of room for user interface </a:t>
            </a:r>
            <a:r>
              <a:rPr lang="en-US" dirty="0" smtClean="0"/>
              <a:t>improvement</a:t>
            </a:r>
            <a:endParaRPr lang="en-US" dirty="0"/>
          </a:p>
        </p:txBody>
      </p:sp>
    </p:spTree>
    <p:extLst>
      <p:ext uri="{BB962C8B-B14F-4D97-AF65-F5344CB8AC3E}">
        <p14:creationId xmlns:p14="http://schemas.microsoft.com/office/powerpoint/2010/main" val="408260250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Plans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Develop </a:t>
            </a:r>
            <a:r>
              <a:rPr lang="en-US" dirty="0" err="1" smtClean="0"/>
              <a:t>CoqEdit</a:t>
            </a:r>
            <a:endParaRPr lang="en-US" dirty="0" smtClean="0"/>
          </a:p>
          <a:p>
            <a:pPr lvl="1"/>
            <a:r>
              <a:rPr lang="en-US" dirty="0" err="1" smtClean="0"/>
              <a:t>CoqEdit</a:t>
            </a:r>
            <a:r>
              <a:rPr lang="en-US" dirty="0" smtClean="0"/>
              <a:t> is a plugin to </a:t>
            </a:r>
            <a:r>
              <a:rPr lang="en-US" dirty="0" err="1" smtClean="0"/>
              <a:t>jEdit</a:t>
            </a:r>
            <a:endParaRPr lang="en-US" dirty="0" smtClean="0"/>
          </a:p>
          <a:p>
            <a:pPr lvl="2"/>
            <a:r>
              <a:rPr lang="en-US" dirty="0" err="1" smtClean="0"/>
              <a:t>jEdit</a:t>
            </a:r>
            <a:r>
              <a:rPr lang="en-US" dirty="0" smtClean="0"/>
              <a:t> is a fully-featured open source text editor written in Java</a:t>
            </a:r>
          </a:p>
          <a:p>
            <a:pPr lvl="1"/>
            <a:r>
              <a:rPr lang="en-US" dirty="0" smtClean="0"/>
              <a:t>Basic version is similar to Proof General and </a:t>
            </a:r>
            <a:r>
              <a:rPr lang="en-US" dirty="0" err="1" smtClean="0"/>
              <a:t>CoqIde</a:t>
            </a:r>
            <a:r>
              <a:rPr lang="en-US" dirty="0" smtClean="0"/>
              <a:t> </a:t>
            </a:r>
          </a:p>
          <a:p>
            <a:pPr lvl="2"/>
            <a:r>
              <a:rPr lang="en-US" dirty="0" smtClean="0"/>
              <a:t>Designing it to be extended</a:t>
            </a:r>
          </a:p>
          <a:p>
            <a:pPr lvl="3"/>
            <a:r>
              <a:rPr lang="en-US" dirty="0" err="1" smtClean="0"/>
              <a:t>jEdit</a:t>
            </a:r>
            <a:r>
              <a:rPr lang="en-US" dirty="0" smtClean="0"/>
              <a:t> has a plugin dependency mechanism, which allows plugins for plugins</a:t>
            </a:r>
          </a:p>
          <a:p>
            <a:pPr lvl="1"/>
            <a:r>
              <a:rPr lang="en-US" dirty="0" smtClean="0"/>
              <a:t>I have been working on it with Harley </a:t>
            </a:r>
            <a:r>
              <a:rPr lang="en-US" dirty="0" err="1" smtClean="0"/>
              <a:t>Eades</a:t>
            </a:r>
            <a:endParaRPr lang="en-US" dirty="0" smtClean="0"/>
          </a:p>
          <a:p>
            <a:pPr lvl="1"/>
            <a:r>
              <a:rPr lang="en-US" dirty="0" smtClean="0"/>
              <a:t>I am currently working on a major revision of an initial version</a:t>
            </a:r>
          </a:p>
          <a:p>
            <a:pPr lvl="2"/>
            <a:r>
              <a:rPr lang="en-US" dirty="0" smtClean="0"/>
              <a:t>Fix a few bugs</a:t>
            </a:r>
          </a:p>
          <a:p>
            <a:pPr lvl="2"/>
            <a:r>
              <a:rPr lang="en-US" dirty="0" smtClean="0"/>
              <a:t>Implement a few remaining features</a:t>
            </a:r>
          </a:p>
          <a:p>
            <a:pPr lvl="2"/>
            <a:r>
              <a:rPr lang="en-US" dirty="0" smtClean="0"/>
              <a:t>Adds better support for cached output, viewing multiple files/file positions</a:t>
            </a:r>
          </a:p>
          <a:p>
            <a:pPr lvl="2"/>
            <a:r>
              <a:rPr lang="en-US" dirty="0" smtClean="0"/>
              <a:t>Better support in the software architecture for extendibility</a:t>
            </a:r>
          </a:p>
        </p:txBody>
      </p:sp>
    </p:spTree>
    <p:extLst>
      <p:ext uri="{BB962C8B-B14F-4D97-AF65-F5344CB8AC3E}">
        <p14:creationId xmlns:p14="http://schemas.microsoft.com/office/powerpoint/2010/main" val="19254533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CoqEdit</a:t>
            </a:r>
            <a:r>
              <a:rPr lang="en-US" dirty="0" smtClean="0"/>
              <a:t>, initial version</a:t>
            </a:r>
            <a:endParaRPr lang="en-US" dirty="0"/>
          </a:p>
        </p:txBody>
      </p:sp>
      <p:pic>
        <p:nvPicPr>
          <p:cNvPr id="4" name="Content Placeholder 3" descr="coqedit.jpg"/>
          <p:cNvPicPr>
            <a:picLocks noGrp="1" noChangeAspect="1"/>
          </p:cNvPicPr>
          <p:nvPr>
            <p:ph idx="1"/>
          </p:nvPr>
        </p:nvPicPr>
        <p:blipFill>
          <a:blip r:embed="rId2">
            <a:extLst>
              <a:ext uri="{28A0092B-C50C-407E-A947-70E740481C1C}">
                <a14:useLocalDpi xmlns:a14="http://schemas.microsoft.com/office/drawing/2010/main" val="0"/>
              </a:ext>
            </a:extLst>
          </a:blip>
          <a:srcRect l="-24665" r="-24665"/>
          <a:stretch>
            <a:fillRect/>
          </a:stretch>
        </p:blipFill>
        <p:spPr>
          <a:xfrm>
            <a:off x="-631152" y="1232558"/>
            <a:ext cx="10506364" cy="5778096"/>
          </a:xfrm>
        </p:spPr>
      </p:pic>
    </p:spTree>
    <p:extLst>
      <p:ext uri="{BB962C8B-B14F-4D97-AF65-F5344CB8AC3E}">
        <p14:creationId xmlns:p14="http://schemas.microsoft.com/office/powerpoint/2010/main" val="147691260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CoqEdit</a:t>
            </a:r>
            <a:r>
              <a:rPr lang="en-US" dirty="0" smtClean="0"/>
              <a:t>, in-progress revision</a:t>
            </a:r>
            <a:endParaRPr lang="en-US" dirty="0"/>
          </a:p>
        </p:txBody>
      </p:sp>
      <p:pic>
        <p:nvPicPr>
          <p:cNvPr id="4" name="Content Placeholder 3" descr="coqeditTake2.jpg"/>
          <p:cNvPicPr>
            <a:picLocks noGrp="1" noChangeAspect="1"/>
          </p:cNvPicPr>
          <p:nvPr>
            <p:ph idx="1"/>
          </p:nvPr>
        </p:nvPicPr>
        <p:blipFill>
          <a:blip r:embed="rId2">
            <a:extLst>
              <a:ext uri="{28A0092B-C50C-407E-A947-70E740481C1C}">
                <a14:useLocalDpi xmlns:a14="http://schemas.microsoft.com/office/drawing/2010/main" val="0"/>
              </a:ext>
            </a:extLst>
          </a:blip>
          <a:srcRect l="-14790" r="-14790"/>
          <a:stretch>
            <a:fillRect/>
          </a:stretch>
        </p:blipFill>
        <p:spPr/>
      </p:pic>
    </p:spTree>
    <p:extLst>
      <p:ext uri="{BB962C8B-B14F-4D97-AF65-F5344CB8AC3E}">
        <p14:creationId xmlns:p14="http://schemas.microsoft.com/office/powerpoint/2010/main" val="5374621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Plans</a:t>
            </a:r>
            <a:endParaRPr lang="en-US" dirty="0"/>
          </a:p>
        </p:txBody>
      </p:sp>
      <p:sp>
        <p:nvSpPr>
          <p:cNvPr id="3" name="Content Placeholder 2"/>
          <p:cNvSpPr>
            <a:spLocks noGrp="1"/>
          </p:cNvSpPr>
          <p:nvPr>
            <p:ph idx="1"/>
          </p:nvPr>
        </p:nvSpPr>
        <p:spPr/>
        <p:txBody>
          <a:bodyPr/>
          <a:lstStyle/>
          <a:p>
            <a:r>
              <a:rPr lang="en-US" dirty="0" smtClean="0"/>
              <a:t>Develop three </a:t>
            </a:r>
            <a:r>
              <a:rPr lang="en-US" dirty="0" err="1" smtClean="0"/>
              <a:t>CoqEdit</a:t>
            </a:r>
            <a:r>
              <a:rPr lang="en-US" dirty="0" smtClean="0"/>
              <a:t> extensions</a:t>
            </a:r>
          </a:p>
          <a:p>
            <a:pPr lvl="1"/>
            <a:r>
              <a:rPr lang="en-US" dirty="0" smtClean="0"/>
              <a:t>Will be for mostly experimental purposes</a:t>
            </a:r>
          </a:p>
          <a:p>
            <a:pPr lvl="2"/>
            <a:r>
              <a:rPr lang="en-US" dirty="0" smtClean="0"/>
              <a:t>Want to demonstrate </a:t>
            </a:r>
            <a:r>
              <a:rPr lang="en-US" dirty="0" err="1" smtClean="0"/>
              <a:t>CoqEdit</a:t>
            </a:r>
            <a:r>
              <a:rPr lang="en-US" dirty="0" smtClean="0"/>
              <a:t> extendibility</a:t>
            </a:r>
          </a:p>
          <a:p>
            <a:pPr lvl="2"/>
            <a:r>
              <a:rPr lang="en-US" dirty="0" smtClean="0"/>
              <a:t>Want to develop and test potential improvements</a:t>
            </a:r>
          </a:p>
          <a:p>
            <a:pPr lvl="1"/>
            <a:endParaRPr lang="en-US" dirty="0" smtClean="0"/>
          </a:p>
          <a:p>
            <a:pPr lvl="1"/>
            <a:endParaRPr lang="en-US" dirty="0"/>
          </a:p>
        </p:txBody>
      </p:sp>
    </p:spTree>
    <p:extLst>
      <p:ext uri="{BB962C8B-B14F-4D97-AF65-F5344CB8AC3E}">
        <p14:creationId xmlns:p14="http://schemas.microsoft.com/office/powerpoint/2010/main" val="165854417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#1:  “Proof Previews”</a:t>
            </a:r>
            <a:endParaRPr lang="en-US" dirty="0"/>
          </a:p>
        </p:txBody>
      </p:sp>
      <p:sp>
        <p:nvSpPr>
          <p:cNvPr id="3" name="Content Placeholder 2"/>
          <p:cNvSpPr>
            <a:spLocks noGrp="1"/>
          </p:cNvSpPr>
          <p:nvPr>
            <p:ph idx="1"/>
          </p:nvPr>
        </p:nvSpPr>
        <p:spPr/>
        <p:txBody>
          <a:bodyPr/>
          <a:lstStyle/>
          <a:p>
            <a:r>
              <a:rPr lang="en-US" dirty="0" smtClean="0"/>
              <a:t>Generate lists of tactics that do not produce errors (immediately)</a:t>
            </a:r>
          </a:p>
          <a:p>
            <a:r>
              <a:rPr lang="en-US" dirty="0" smtClean="0"/>
              <a:t>Allow users to toggle through this list and immediately see the results of evaluating the tactic</a:t>
            </a:r>
            <a:endParaRPr lang="en-US" dirty="0"/>
          </a:p>
        </p:txBody>
      </p:sp>
    </p:spTree>
    <p:extLst>
      <p:ext uri="{BB962C8B-B14F-4D97-AF65-F5344CB8AC3E}">
        <p14:creationId xmlns:p14="http://schemas.microsoft.com/office/powerpoint/2010/main" val="376904255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#1:  “Proof Previews”</a:t>
            </a:r>
            <a:endParaRPr lang="en-US" dirty="0"/>
          </a:p>
        </p:txBody>
      </p:sp>
      <p:pic>
        <p:nvPicPr>
          <p:cNvPr id="4" name="Content Placeholder 3" descr="proofpreviews.jpg"/>
          <p:cNvPicPr>
            <a:picLocks noGrp="1" noChangeAspect="1"/>
          </p:cNvPicPr>
          <p:nvPr>
            <p:ph idx="1"/>
          </p:nvPr>
        </p:nvPicPr>
        <p:blipFill>
          <a:blip r:embed="rId2">
            <a:extLst>
              <a:ext uri="{28A0092B-C50C-407E-A947-70E740481C1C}">
                <a14:useLocalDpi xmlns:a14="http://schemas.microsoft.com/office/drawing/2010/main" val="0"/>
              </a:ext>
            </a:extLst>
          </a:blip>
          <a:srcRect l="-16857" r="-16857"/>
          <a:stretch>
            <a:fillRect/>
          </a:stretch>
        </p:blipFill>
        <p:spPr>
          <a:xfrm>
            <a:off x="-367134" y="1239212"/>
            <a:ext cx="10049922" cy="5527070"/>
          </a:xfrm>
        </p:spPr>
      </p:pic>
    </p:spTree>
    <p:extLst>
      <p:ext uri="{BB962C8B-B14F-4D97-AF65-F5344CB8AC3E}">
        <p14:creationId xmlns:p14="http://schemas.microsoft.com/office/powerpoint/2010/main" val="374029396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#2:  “Proof Transitions”</a:t>
            </a:r>
            <a:endParaRPr lang="en-US" dirty="0"/>
          </a:p>
        </p:txBody>
      </p:sp>
      <p:sp>
        <p:nvSpPr>
          <p:cNvPr id="3" name="Content Placeholder 2"/>
          <p:cNvSpPr>
            <a:spLocks noGrp="1"/>
          </p:cNvSpPr>
          <p:nvPr>
            <p:ph idx="1"/>
          </p:nvPr>
        </p:nvSpPr>
        <p:spPr/>
        <p:txBody>
          <a:bodyPr/>
          <a:lstStyle/>
          <a:p>
            <a:r>
              <a:rPr lang="en-US" dirty="0" smtClean="0"/>
              <a:t>Evolved from two ideas</a:t>
            </a:r>
          </a:p>
          <a:p>
            <a:pPr lvl="1"/>
            <a:r>
              <a:rPr lang="en-US" dirty="0" smtClean="0"/>
              <a:t>Proof tree visualization</a:t>
            </a:r>
          </a:p>
          <a:p>
            <a:pPr lvl="1"/>
            <a:r>
              <a:rPr lang="en-US" dirty="0" smtClean="0"/>
              <a:t>Inference rule highlighting</a:t>
            </a:r>
            <a:endParaRPr lang="en-US" dirty="0"/>
          </a:p>
        </p:txBody>
      </p:sp>
    </p:spTree>
    <p:extLst>
      <p:ext uri="{BB962C8B-B14F-4D97-AF65-F5344CB8AC3E}">
        <p14:creationId xmlns:p14="http://schemas.microsoft.com/office/powerpoint/2010/main" val="241548865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sp>
        <p:nvSpPr>
          <p:cNvPr id="3" name="Content Placeholder 2"/>
          <p:cNvSpPr>
            <a:spLocks noGrp="1"/>
          </p:cNvSpPr>
          <p:nvPr>
            <p:ph idx="1"/>
          </p:nvPr>
        </p:nvSpPr>
        <p:spPr/>
        <p:txBody>
          <a:bodyPr/>
          <a:lstStyle/>
          <a:p>
            <a:r>
              <a:rPr lang="en-US" dirty="0" smtClean="0"/>
              <a:t>Lots of ways of visualizing trees:</a:t>
            </a:r>
          </a:p>
          <a:p>
            <a:pPr lvl="1"/>
            <a:endParaRPr lang="en-US" dirty="0"/>
          </a:p>
        </p:txBody>
      </p:sp>
      <p:pic>
        <p:nvPicPr>
          <p:cNvPr id="4" name="Picture 3" descr="Screen shot 2013-07-24 at 3.59.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62" y="2116667"/>
            <a:ext cx="5387878" cy="4863015"/>
          </a:xfrm>
          <a:prstGeom prst="rect">
            <a:avLst/>
          </a:prstGeom>
        </p:spPr>
      </p:pic>
      <p:sp>
        <p:nvSpPr>
          <p:cNvPr id="10" name="TextBox 9"/>
          <p:cNvSpPr txBox="1"/>
          <p:nvPr/>
        </p:nvSpPr>
        <p:spPr>
          <a:xfrm>
            <a:off x="5487940" y="4856788"/>
            <a:ext cx="3323958" cy="1754327"/>
          </a:xfrm>
          <a:prstGeom prst="rect">
            <a:avLst/>
          </a:prstGeom>
          <a:noFill/>
        </p:spPr>
        <p:txBody>
          <a:bodyPr wrap="square" rtlCol="0">
            <a:spAutoFit/>
          </a:bodyPr>
          <a:lstStyle/>
          <a:p>
            <a:r>
              <a:rPr lang="en-US" dirty="0"/>
              <a:t>Schulz, H., "</a:t>
            </a:r>
            <a:r>
              <a:rPr lang="en-US" dirty="0" err="1"/>
              <a:t>Treevis.net</a:t>
            </a:r>
            <a:r>
              <a:rPr lang="en-US" dirty="0"/>
              <a:t>: A Tree Visualization Reference," </a:t>
            </a:r>
            <a:r>
              <a:rPr lang="en-US" i="1" dirty="0"/>
              <a:t>Computer Graphics and Applications, IEEE </a:t>
            </a:r>
            <a:r>
              <a:rPr lang="en-US" dirty="0"/>
              <a:t>, vol.31, no.6, pp.11,15, Nov.-Dec. 2011</a:t>
            </a:r>
            <a:br>
              <a:rPr lang="en-US" dirty="0"/>
            </a:br>
            <a:r>
              <a:rPr lang="en-US" dirty="0" err="1"/>
              <a:t>doi</a:t>
            </a:r>
            <a:r>
              <a:rPr lang="en-US" dirty="0"/>
              <a:t>: 10.1109/MCG.2011.103</a:t>
            </a:r>
          </a:p>
        </p:txBody>
      </p:sp>
    </p:spTree>
    <p:extLst>
      <p:ext uri="{BB962C8B-B14F-4D97-AF65-F5344CB8AC3E}">
        <p14:creationId xmlns:p14="http://schemas.microsoft.com/office/powerpoint/2010/main" val="241230147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sp>
        <p:nvSpPr>
          <p:cNvPr id="3" name="Content Placeholder 2"/>
          <p:cNvSpPr>
            <a:spLocks noGrp="1"/>
          </p:cNvSpPr>
          <p:nvPr>
            <p:ph idx="1"/>
          </p:nvPr>
        </p:nvSpPr>
        <p:spPr/>
        <p:txBody>
          <a:bodyPr/>
          <a:lstStyle/>
          <a:p>
            <a:r>
              <a:rPr lang="en-US" dirty="0" smtClean="0"/>
              <a:t>Traditional way of drawing “proof trees”: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26" y="2358905"/>
            <a:ext cx="9089074" cy="1335640"/>
          </a:xfrm>
          <a:prstGeom prst="rect">
            <a:avLst/>
          </a:prstGeom>
        </p:spPr>
      </p:pic>
      <p:sp>
        <p:nvSpPr>
          <p:cNvPr id="10" name="TextBox 9"/>
          <p:cNvSpPr txBox="1"/>
          <p:nvPr/>
        </p:nvSpPr>
        <p:spPr>
          <a:xfrm>
            <a:off x="5080000" y="5972848"/>
            <a:ext cx="3731898" cy="646331"/>
          </a:xfrm>
          <a:prstGeom prst="rect">
            <a:avLst/>
          </a:prstGeom>
          <a:noFill/>
        </p:spPr>
        <p:txBody>
          <a:bodyPr wrap="square" rtlCol="0">
            <a:spAutoFit/>
          </a:bodyPr>
          <a:lstStyle/>
          <a:p>
            <a:r>
              <a:rPr lang="en-US" dirty="0" smtClean="0"/>
              <a:t>Visualization created with</a:t>
            </a:r>
            <a:r>
              <a:rPr lang="en-US" i="1" dirty="0" smtClean="0"/>
              <a:t> </a:t>
            </a:r>
            <a:r>
              <a:rPr lang="en-US" i="1" dirty="0" err="1" smtClean="0"/>
              <a:t>ProofWeb</a:t>
            </a:r>
            <a:r>
              <a:rPr lang="en-US" dirty="0"/>
              <a:t>. http://</a:t>
            </a:r>
            <a:r>
              <a:rPr lang="en-US" dirty="0" err="1"/>
              <a:t>prover.cs.ru.nl</a:t>
            </a:r>
            <a:r>
              <a:rPr lang="en-US" dirty="0"/>
              <a:t>/.</a:t>
            </a:r>
            <a:endParaRPr lang="en-US" dirty="0"/>
          </a:p>
        </p:txBody>
      </p:sp>
    </p:spTree>
    <p:extLst>
      <p:ext uri="{BB962C8B-B14F-4D97-AF65-F5344CB8AC3E}">
        <p14:creationId xmlns:p14="http://schemas.microsoft.com/office/powerpoint/2010/main" val="279987413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Goals (2/2)</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Improve usability of coding </a:t>
            </a:r>
            <a:r>
              <a:rPr lang="en-US" dirty="0" smtClean="0"/>
              <a:t>environments</a:t>
            </a:r>
          </a:p>
          <a:p>
            <a:pPr lvl="1"/>
            <a:r>
              <a:rPr lang="en-US" dirty="0" smtClean="0"/>
              <a:t>Coq is also a program development tool</a:t>
            </a:r>
          </a:p>
          <a:p>
            <a:pPr lvl="2"/>
            <a:r>
              <a:rPr lang="en-US" dirty="0" smtClean="0"/>
              <a:t>You can define functions, declare variables, etc.</a:t>
            </a:r>
          </a:p>
          <a:p>
            <a:pPr lvl="2"/>
            <a:r>
              <a:rPr lang="en-US" dirty="0" smtClean="0"/>
              <a:t>You can prove theorems regarding these programs</a:t>
            </a:r>
          </a:p>
          <a:p>
            <a:pPr lvl="2"/>
            <a:r>
              <a:rPr lang="en-US" dirty="0" smtClean="0"/>
              <a:t>Surprisingly, the proofs you create correspond to programs</a:t>
            </a:r>
          </a:p>
          <a:p>
            <a:pPr lvl="3"/>
            <a:r>
              <a:rPr lang="en-US" dirty="0" smtClean="0"/>
              <a:t>Proof development mechanism becomes an alternative way to develop programs</a:t>
            </a:r>
            <a:endParaRPr lang="en-US" dirty="0" smtClean="0"/>
          </a:p>
          <a:p>
            <a:pPr lvl="1"/>
            <a:r>
              <a:rPr lang="en-US" dirty="0" smtClean="0"/>
              <a:t>Coq has many complexities and therefore many opportunities for designing helpful interfaces</a:t>
            </a:r>
            <a:endParaRPr lang="en-US" dirty="0" smtClean="0"/>
          </a:p>
          <a:p>
            <a:pPr lvl="1"/>
            <a:r>
              <a:rPr lang="en-US" dirty="0" err="1" smtClean="0"/>
              <a:t>Coq’s</a:t>
            </a:r>
            <a:r>
              <a:rPr lang="en-US" dirty="0" smtClean="0"/>
              <a:t> language pushes at the edges of what is considered practical </a:t>
            </a:r>
          </a:p>
          <a:p>
            <a:pPr lvl="2"/>
            <a:r>
              <a:rPr lang="en-US" dirty="0" smtClean="0"/>
              <a:t>By making Coq easier to use, we are expanding the range of practical programming languages </a:t>
            </a:r>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46695596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sp>
        <p:nvSpPr>
          <p:cNvPr id="3" name="Content Placeholder 2"/>
          <p:cNvSpPr>
            <a:spLocks noGrp="1"/>
          </p:cNvSpPr>
          <p:nvPr>
            <p:ph idx="1"/>
          </p:nvPr>
        </p:nvSpPr>
        <p:spPr/>
        <p:txBody>
          <a:bodyPr/>
          <a:lstStyle/>
          <a:p>
            <a:r>
              <a:rPr lang="en-US" dirty="0" smtClean="0"/>
              <a:t>The previous visualization gets a bit messy.  Instead,</a:t>
            </a:r>
          </a:p>
          <a:p>
            <a:pPr lvl="1"/>
            <a:r>
              <a:rPr lang="en-US" dirty="0" smtClean="0"/>
              <a:t>“Overview first”</a:t>
            </a:r>
          </a:p>
          <a:p>
            <a:pPr lvl="1"/>
            <a:r>
              <a:rPr lang="en-US" dirty="0" smtClean="0"/>
              <a:t>“Details on demand”</a:t>
            </a:r>
            <a:endParaRPr lang="en-US" dirty="0"/>
          </a:p>
        </p:txBody>
      </p:sp>
      <p:sp>
        <p:nvSpPr>
          <p:cNvPr id="6" name="TextBox 5"/>
          <p:cNvSpPr txBox="1"/>
          <p:nvPr/>
        </p:nvSpPr>
        <p:spPr>
          <a:xfrm>
            <a:off x="2765908" y="6023379"/>
            <a:ext cx="6225190" cy="923330"/>
          </a:xfrm>
          <a:prstGeom prst="rect">
            <a:avLst/>
          </a:prstGeom>
          <a:noFill/>
        </p:spPr>
        <p:txBody>
          <a:bodyPr wrap="square" rtlCol="0">
            <a:spAutoFit/>
          </a:bodyPr>
          <a:lstStyle/>
          <a:p>
            <a:r>
              <a:rPr lang="en-US" sz="1200" dirty="0"/>
              <a:t>Ben </a:t>
            </a:r>
            <a:r>
              <a:rPr lang="en-US" sz="1200" dirty="0" err="1"/>
              <a:t>Shneiderman</a:t>
            </a:r>
            <a:r>
              <a:rPr lang="en-US" sz="1200" dirty="0"/>
              <a:t>, The Eyes Have It: A Task by Data Type Taxonomy for Information Visualizations. In </a:t>
            </a:r>
            <a:r>
              <a:rPr lang="en-US" sz="1200" i="1" dirty="0"/>
              <a:t>Proceedings of the IEEE Symposium on Visual Languages</a:t>
            </a:r>
            <a:r>
              <a:rPr lang="en-US" sz="1200" dirty="0"/>
              <a:t>, pages 336-343, Washington. IEEE Computer Society Press, 1996</a:t>
            </a:r>
          </a:p>
          <a:p>
            <a:endParaRPr lang="en-US" dirty="0"/>
          </a:p>
        </p:txBody>
      </p:sp>
    </p:spTree>
    <p:extLst>
      <p:ext uri="{BB962C8B-B14F-4D97-AF65-F5344CB8AC3E}">
        <p14:creationId xmlns:p14="http://schemas.microsoft.com/office/powerpoint/2010/main" val="297408106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pic>
        <p:nvPicPr>
          <p:cNvPr id="4" name="Content Placeholder 3" descr="prooftreebuild.jpg"/>
          <p:cNvPicPr>
            <a:picLocks noGrp="1" noChangeAspect="1"/>
          </p:cNvPicPr>
          <p:nvPr>
            <p:ph idx="1"/>
          </p:nvPr>
        </p:nvPicPr>
        <p:blipFill>
          <a:blip r:embed="rId2">
            <a:extLst>
              <a:ext uri="{28A0092B-C50C-407E-A947-70E740481C1C}">
                <a14:useLocalDpi xmlns:a14="http://schemas.microsoft.com/office/drawing/2010/main" val="0"/>
              </a:ext>
            </a:extLst>
          </a:blip>
          <a:srcRect t="-52493" b="-52493"/>
          <a:stretch>
            <a:fillRect/>
          </a:stretch>
        </p:blipFill>
        <p:spPr/>
      </p:pic>
    </p:spTree>
    <p:extLst>
      <p:ext uri="{BB962C8B-B14F-4D97-AF65-F5344CB8AC3E}">
        <p14:creationId xmlns:p14="http://schemas.microsoft.com/office/powerpoint/2010/main" val="383358263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pic>
        <p:nvPicPr>
          <p:cNvPr id="4" name="Content Placeholder 3" descr="Screen shot 2013-07-24 at 8.42.48 PM.png"/>
          <p:cNvPicPr>
            <a:picLocks noGrp="1" noChangeAspect="1"/>
          </p:cNvPicPr>
          <p:nvPr>
            <p:ph idx="1"/>
          </p:nvPr>
        </p:nvPicPr>
        <p:blipFill>
          <a:blip r:embed="rId3">
            <a:extLst>
              <a:ext uri="{28A0092B-C50C-407E-A947-70E740481C1C}">
                <a14:useLocalDpi xmlns:a14="http://schemas.microsoft.com/office/drawing/2010/main" val="0"/>
              </a:ext>
            </a:extLst>
          </a:blip>
          <a:srcRect t="4667" b="4667"/>
          <a:stretch>
            <a:fillRect/>
          </a:stretch>
        </p:blipFill>
        <p:spPr>
          <a:xfrm>
            <a:off x="0" y="1136938"/>
            <a:ext cx="8897938" cy="4894263"/>
          </a:xfrm>
        </p:spPr>
      </p:pic>
      <p:sp>
        <p:nvSpPr>
          <p:cNvPr id="5" name="TextBox 4"/>
          <p:cNvSpPr txBox="1"/>
          <p:nvPr/>
        </p:nvSpPr>
        <p:spPr>
          <a:xfrm>
            <a:off x="457200" y="6257682"/>
            <a:ext cx="8440738" cy="461665"/>
          </a:xfrm>
          <a:prstGeom prst="rect">
            <a:avLst/>
          </a:prstGeom>
          <a:noFill/>
        </p:spPr>
        <p:txBody>
          <a:bodyPr wrap="square" rtlCol="0">
            <a:spAutoFit/>
          </a:bodyPr>
          <a:lstStyle/>
          <a:p>
            <a:r>
              <a:rPr lang="en-US" sz="1200" dirty="0"/>
              <a:t>William M Farmer and </a:t>
            </a:r>
            <a:r>
              <a:rPr lang="en-US" sz="1200" dirty="0" err="1"/>
              <a:t>Orlin</a:t>
            </a:r>
            <a:r>
              <a:rPr lang="en-US" sz="1200" dirty="0"/>
              <a:t> G </a:t>
            </a:r>
            <a:r>
              <a:rPr lang="en-US" sz="1200" dirty="0" err="1"/>
              <a:t>Grigorov</a:t>
            </a:r>
            <a:r>
              <a:rPr lang="en-US" sz="1200" dirty="0"/>
              <a:t>. </a:t>
            </a:r>
            <a:r>
              <a:rPr lang="en-US" sz="1200" dirty="0" err="1"/>
              <a:t>Panoptes</a:t>
            </a:r>
            <a:r>
              <a:rPr lang="en-US" sz="1200" dirty="0"/>
              <a:t>: An exploration tool for formal proofs. </a:t>
            </a:r>
            <a:r>
              <a:rPr lang="en-US" sz="1200" i="1" dirty="0"/>
              <a:t>Electronic Notes in Theoretical Computer Science</a:t>
            </a:r>
            <a:r>
              <a:rPr lang="en-US" sz="1200" dirty="0"/>
              <a:t>, 226:39–48, 2009.</a:t>
            </a:r>
            <a:endParaRPr lang="en-US" sz="1200" dirty="0"/>
          </a:p>
        </p:txBody>
      </p:sp>
    </p:spTree>
    <p:extLst>
      <p:ext uri="{BB962C8B-B14F-4D97-AF65-F5344CB8AC3E}">
        <p14:creationId xmlns:p14="http://schemas.microsoft.com/office/powerpoint/2010/main" val="300204037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rule highlighting</a:t>
            </a:r>
            <a:endParaRPr lang="en-US" dirty="0"/>
          </a:p>
        </p:txBody>
      </p:sp>
      <p:sp>
        <p:nvSpPr>
          <p:cNvPr id="3" name="Content Placeholder 2"/>
          <p:cNvSpPr>
            <a:spLocks noGrp="1"/>
          </p:cNvSpPr>
          <p:nvPr>
            <p:ph idx="1"/>
          </p:nvPr>
        </p:nvSpPr>
        <p:spPr/>
        <p:txBody>
          <a:bodyPr/>
          <a:lstStyle/>
          <a:p>
            <a:r>
              <a:rPr lang="en-US" dirty="0" smtClean="0"/>
              <a:t>Goal 1:  Show where statements get moved when you enter a tactic</a:t>
            </a:r>
          </a:p>
          <a:p>
            <a:r>
              <a:rPr lang="en-US" dirty="0" smtClean="0"/>
              <a:t>Goal 2:  Show how the movement of statements fits the pattern of the inference rule associated with the tactic</a:t>
            </a:r>
            <a:endParaRPr lang="en-US" dirty="0"/>
          </a:p>
        </p:txBody>
      </p:sp>
    </p:spTree>
    <p:extLst>
      <p:ext uri="{BB962C8B-B14F-4D97-AF65-F5344CB8AC3E}">
        <p14:creationId xmlns:p14="http://schemas.microsoft.com/office/powerpoint/2010/main" val="42388149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rule highlighting</a:t>
            </a:r>
            <a:endParaRPr lang="en-US" dirty="0"/>
          </a:p>
        </p:txBody>
      </p:sp>
      <p:pic>
        <p:nvPicPr>
          <p:cNvPr id="4" name="Content Placeholder 3" descr="inferenceruleinstance.jpg"/>
          <p:cNvPicPr>
            <a:picLocks noGrp="1" noChangeAspect="1"/>
          </p:cNvPicPr>
          <p:nvPr>
            <p:ph idx="1"/>
          </p:nvPr>
        </p:nvPicPr>
        <p:blipFill>
          <a:blip r:embed="rId3">
            <a:extLst>
              <a:ext uri="{28A0092B-C50C-407E-A947-70E740481C1C}">
                <a14:useLocalDpi xmlns:a14="http://schemas.microsoft.com/office/drawing/2010/main" val="0"/>
              </a:ext>
            </a:extLst>
          </a:blip>
          <a:srcRect l="-75055" r="-75055"/>
          <a:stretch>
            <a:fillRect/>
          </a:stretch>
        </p:blipFill>
        <p:spPr>
          <a:xfrm>
            <a:off x="-1284074" y="1600200"/>
            <a:ext cx="7439891" cy="4091654"/>
          </a:xfrm>
        </p:spPr>
      </p:pic>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7115" y="1656244"/>
            <a:ext cx="2127827" cy="3685453"/>
          </a:xfrm>
          <a:prstGeom prst="rect">
            <a:avLst/>
          </a:prstGeom>
        </p:spPr>
      </p:pic>
    </p:spTree>
    <p:extLst>
      <p:ext uri="{BB962C8B-B14F-4D97-AF65-F5344CB8AC3E}">
        <p14:creationId xmlns:p14="http://schemas.microsoft.com/office/powerpoint/2010/main" val="416396943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rule highlighting</a:t>
            </a:r>
            <a:endParaRPr lang="en-US" dirty="0"/>
          </a:p>
        </p:txBody>
      </p:sp>
      <p:sp>
        <p:nvSpPr>
          <p:cNvPr id="3" name="Content Placeholder 2"/>
          <p:cNvSpPr>
            <a:spLocks noGrp="1"/>
          </p:cNvSpPr>
          <p:nvPr>
            <p:ph idx="1"/>
          </p:nvPr>
        </p:nvSpPr>
        <p:spPr/>
        <p:txBody>
          <a:bodyPr/>
          <a:lstStyle/>
          <a:p>
            <a:r>
              <a:rPr lang="en-US" dirty="0" smtClean="0"/>
              <a:t>Roadblock 1: it is not so easy to find matching colors </a:t>
            </a:r>
          </a:p>
          <a:p>
            <a:r>
              <a:rPr lang="en-US" dirty="0" smtClean="0"/>
              <a:t>Roadblock 2: eventually we run out of easily distinguishable colors</a:t>
            </a:r>
          </a:p>
          <a:p>
            <a:r>
              <a:rPr lang="en-US" dirty="0" smtClean="0"/>
              <a:t>Roadblock 3: many tactics, like “auto” do not really correspond to simple patterns</a:t>
            </a:r>
            <a:endParaRPr lang="en-US" dirty="0"/>
          </a:p>
        </p:txBody>
      </p:sp>
    </p:spTree>
    <p:extLst>
      <p:ext uri="{BB962C8B-B14F-4D97-AF65-F5344CB8AC3E}">
        <p14:creationId xmlns:p14="http://schemas.microsoft.com/office/powerpoint/2010/main" val="92984639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rule highlighting</a:t>
            </a:r>
            <a:endParaRPr lang="en-US" dirty="0"/>
          </a:p>
        </p:txBody>
      </p:sp>
      <p:sp>
        <p:nvSpPr>
          <p:cNvPr id="3" name="Content Placeholder 2"/>
          <p:cNvSpPr>
            <a:spLocks noGrp="1"/>
          </p:cNvSpPr>
          <p:nvPr>
            <p:ph idx="1"/>
          </p:nvPr>
        </p:nvSpPr>
        <p:spPr/>
        <p:txBody>
          <a:bodyPr/>
          <a:lstStyle/>
          <a:p>
            <a:r>
              <a:rPr lang="en-US" dirty="0" smtClean="0"/>
              <a:t>Solution Step 1:  Ignore Goal 2 and rename the user interface feature.</a:t>
            </a:r>
            <a:endParaRPr lang="en-US" dirty="0"/>
          </a:p>
        </p:txBody>
      </p:sp>
    </p:spTree>
    <p:extLst>
      <p:ext uri="{BB962C8B-B14F-4D97-AF65-F5344CB8AC3E}">
        <p14:creationId xmlns:p14="http://schemas.microsoft.com/office/powerpoint/2010/main" val="57519587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trike="sngStrike" dirty="0" smtClean="0"/>
              <a:t>Inference rule highlighting</a:t>
            </a:r>
            <a:br>
              <a:rPr lang="en-US" strike="sngStrike" dirty="0" smtClean="0"/>
            </a:br>
            <a:r>
              <a:rPr lang="en-US" dirty="0" smtClean="0"/>
              <a:t>Proof Transitions</a:t>
            </a:r>
            <a:endParaRPr lang="en-US" strike="sngStrike" dirty="0"/>
          </a:p>
        </p:txBody>
      </p:sp>
      <p:sp>
        <p:nvSpPr>
          <p:cNvPr id="3" name="Content Placeholder 2"/>
          <p:cNvSpPr>
            <a:spLocks noGrp="1"/>
          </p:cNvSpPr>
          <p:nvPr>
            <p:ph idx="1"/>
          </p:nvPr>
        </p:nvSpPr>
        <p:spPr/>
        <p:txBody>
          <a:bodyPr>
            <a:normAutofit lnSpcReduction="10000"/>
          </a:bodyPr>
          <a:lstStyle/>
          <a:p>
            <a:r>
              <a:rPr lang="en-US" dirty="0"/>
              <a:t>Solution Step 1:  Ignore Goal 2 and rename the user interface feature.</a:t>
            </a:r>
          </a:p>
          <a:p>
            <a:r>
              <a:rPr lang="en-US" dirty="0" smtClean="0"/>
              <a:t>Solution Step 2:  Limit the number of highlighting colors to just 3</a:t>
            </a:r>
          </a:p>
          <a:p>
            <a:pPr lvl="1"/>
            <a:r>
              <a:rPr lang="en-US" dirty="0" smtClean="0"/>
              <a:t>Red for text that disappears</a:t>
            </a:r>
          </a:p>
          <a:p>
            <a:pPr lvl="1"/>
            <a:r>
              <a:rPr lang="en-US" dirty="0" smtClean="0"/>
              <a:t>Green for new text</a:t>
            </a:r>
          </a:p>
          <a:p>
            <a:pPr lvl="1"/>
            <a:r>
              <a:rPr lang="en-US" dirty="0" smtClean="0"/>
              <a:t>Yellow for text that is moved/copied</a:t>
            </a:r>
          </a:p>
          <a:p>
            <a:r>
              <a:rPr lang="en-US" dirty="0" smtClean="0"/>
              <a:t>Solution Step 3: Use animation to show where text is moved/copied</a:t>
            </a:r>
            <a:endParaRPr lang="en-US" dirty="0"/>
          </a:p>
        </p:txBody>
      </p:sp>
    </p:spTree>
    <p:extLst>
      <p:ext uri="{BB962C8B-B14F-4D97-AF65-F5344CB8AC3E}">
        <p14:creationId xmlns:p14="http://schemas.microsoft.com/office/powerpoint/2010/main" val="62524761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descr="pt1.jpg"/>
          <p:cNvPicPr>
            <a:picLocks noGrp="1" noChangeAspect="1"/>
          </p:cNvPicPr>
          <p:nvPr>
            <p:ph idx="1"/>
          </p:nvPr>
        </p:nvPicPr>
        <p:blipFill>
          <a:blip r:embed="rId3">
            <a:extLst>
              <a:ext uri="{28A0092B-C50C-407E-A947-70E740481C1C}">
                <a14:useLocalDpi xmlns:a14="http://schemas.microsoft.com/office/drawing/2010/main" val="0"/>
              </a:ext>
            </a:extLst>
          </a:blip>
          <a:srcRect l="-40915" r="-40915"/>
          <a:stretch>
            <a:fillRect/>
          </a:stretch>
        </p:blipFill>
        <p:spPr>
          <a:xfrm>
            <a:off x="-703719" y="1177636"/>
            <a:ext cx="10779052" cy="5928063"/>
          </a:xfrm>
        </p:spPr>
      </p:pic>
    </p:spTree>
    <p:extLst>
      <p:ext uri="{BB962C8B-B14F-4D97-AF65-F5344CB8AC3E}">
        <p14:creationId xmlns:p14="http://schemas.microsoft.com/office/powerpoint/2010/main" val="19860075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775" y="1177636"/>
            <a:ext cx="5928063" cy="5928063"/>
          </a:xfrm>
        </p:spPr>
      </p:pic>
    </p:spTree>
    <p:extLst>
      <p:ext uri="{BB962C8B-B14F-4D97-AF65-F5344CB8AC3E}">
        <p14:creationId xmlns:p14="http://schemas.microsoft.com/office/powerpoint/2010/main" val="33247983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Theorem Proving with Coq</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Two main existing user interfaces</a:t>
            </a:r>
          </a:p>
          <a:p>
            <a:pPr lvl="1"/>
            <a:r>
              <a:rPr lang="en-US" dirty="0" err="1" smtClean="0"/>
              <a:t>CoqIde</a:t>
            </a:r>
            <a:endParaRPr lang="en-US" dirty="0" smtClean="0"/>
          </a:p>
          <a:p>
            <a:pPr lvl="1"/>
            <a:r>
              <a:rPr lang="en-US" dirty="0" smtClean="0"/>
              <a:t>Proof General</a:t>
            </a:r>
          </a:p>
          <a:p>
            <a:r>
              <a:rPr lang="en-US" dirty="0" smtClean="0"/>
              <a:t>General idea behind both:</a:t>
            </a:r>
          </a:p>
          <a:p>
            <a:pPr lvl="1"/>
            <a:r>
              <a:rPr lang="en-US" dirty="0" smtClean="0"/>
              <a:t>Send “sentences” from text area to the </a:t>
            </a:r>
            <a:r>
              <a:rPr lang="en-US" sz="2400" b="1" dirty="0" err="1" smtClean="0">
                <a:latin typeface="Courier"/>
                <a:cs typeface="Courier"/>
              </a:rPr>
              <a:t>coqtop</a:t>
            </a:r>
            <a:r>
              <a:rPr lang="en-US" dirty="0" smtClean="0">
                <a:latin typeface="Courier"/>
                <a:cs typeface="Courier"/>
              </a:rPr>
              <a:t> </a:t>
            </a:r>
            <a:r>
              <a:rPr lang="en-US" dirty="0" smtClean="0"/>
              <a:t>command prompt</a:t>
            </a:r>
          </a:p>
          <a:p>
            <a:pPr lvl="2"/>
            <a:r>
              <a:rPr lang="en-US" dirty="0" smtClean="0"/>
              <a:t>Possibly undo the effects of evaluation</a:t>
            </a:r>
          </a:p>
          <a:p>
            <a:pPr lvl="1"/>
            <a:r>
              <a:rPr lang="en-US" dirty="0" smtClean="0"/>
              <a:t>Highlight sentences that have been/are being evaluated</a:t>
            </a:r>
          </a:p>
          <a:p>
            <a:pPr lvl="1"/>
            <a:r>
              <a:rPr lang="en-US" dirty="0" smtClean="0"/>
              <a:t>Report results of evaluation in one of two additional windows</a:t>
            </a:r>
            <a:endParaRPr lang="en-US" dirty="0"/>
          </a:p>
        </p:txBody>
      </p:sp>
    </p:spTree>
    <p:extLst>
      <p:ext uri="{BB962C8B-B14F-4D97-AF65-F5344CB8AC3E}">
        <p14:creationId xmlns:p14="http://schemas.microsoft.com/office/powerpoint/2010/main" val="52403146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775" y="1177636"/>
            <a:ext cx="5928063" cy="5928063"/>
          </a:xfrm>
        </p:spPr>
      </p:pic>
    </p:spTree>
    <p:extLst>
      <p:ext uri="{BB962C8B-B14F-4D97-AF65-F5344CB8AC3E}">
        <p14:creationId xmlns:p14="http://schemas.microsoft.com/office/powerpoint/2010/main" val="145812779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775" y="1177636"/>
            <a:ext cx="5928063" cy="5928063"/>
          </a:xfrm>
        </p:spPr>
      </p:pic>
    </p:spTree>
    <p:extLst>
      <p:ext uri="{BB962C8B-B14F-4D97-AF65-F5344CB8AC3E}">
        <p14:creationId xmlns:p14="http://schemas.microsoft.com/office/powerpoint/2010/main" val="367409581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340" y="1916545"/>
            <a:ext cx="9293475" cy="4348788"/>
          </a:xfrm>
        </p:spPr>
      </p:pic>
    </p:spTree>
    <p:extLst>
      <p:ext uri="{BB962C8B-B14F-4D97-AF65-F5344CB8AC3E}">
        <p14:creationId xmlns:p14="http://schemas.microsoft.com/office/powerpoint/2010/main" val="346295194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Transitions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0598" y="1916545"/>
            <a:ext cx="7893598" cy="4348788"/>
          </a:xfrm>
        </p:spPr>
      </p:pic>
    </p:spTree>
    <p:extLst>
      <p:ext uri="{BB962C8B-B14F-4D97-AF65-F5344CB8AC3E}">
        <p14:creationId xmlns:p14="http://schemas.microsoft.com/office/powerpoint/2010/main" val="148112746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Extension #3:  “Propositional Logic Syntax Shortcuts”</a:t>
            </a:r>
            <a:endParaRPr lang="en-US" dirty="0"/>
          </a:p>
        </p:txBody>
      </p:sp>
      <p:sp>
        <p:nvSpPr>
          <p:cNvPr id="3" name="Content Placeholder 2"/>
          <p:cNvSpPr>
            <a:spLocks noGrp="1"/>
          </p:cNvSpPr>
          <p:nvPr>
            <p:ph idx="1"/>
          </p:nvPr>
        </p:nvSpPr>
        <p:spPr/>
        <p:txBody>
          <a:bodyPr/>
          <a:lstStyle/>
          <a:p>
            <a:r>
              <a:rPr lang="en-US" dirty="0" smtClean="0"/>
              <a:t>Also a combination of two ideas</a:t>
            </a:r>
          </a:p>
          <a:p>
            <a:pPr lvl="1"/>
            <a:r>
              <a:rPr lang="en-US" dirty="0" smtClean="0"/>
              <a:t>Syntax Tree Highlighting</a:t>
            </a:r>
          </a:p>
          <a:p>
            <a:pPr lvl="1"/>
            <a:r>
              <a:rPr lang="en-US" dirty="0" smtClean="0"/>
              <a:t>Keyboard-Card Menus</a:t>
            </a:r>
          </a:p>
          <a:p>
            <a:pPr lvl="1"/>
            <a:endParaRPr lang="en-US" dirty="0"/>
          </a:p>
        </p:txBody>
      </p:sp>
    </p:spTree>
    <p:extLst>
      <p:ext uri="{BB962C8B-B14F-4D97-AF65-F5344CB8AC3E}">
        <p14:creationId xmlns:p14="http://schemas.microsoft.com/office/powerpoint/2010/main" val="284111398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Tree Highlighting</a:t>
            </a:r>
            <a:endParaRPr lang="en-US" dirty="0"/>
          </a:p>
        </p:txBody>
      </p:sp>
      <p:pic>
        <p:nvPicPr>
          <p:cNvPr id="4" name="Content Placeholder 3" descr="Screen shot 2011-12-06 at 10.58.54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64" b="-2955"/>
          <a:stretch/>
        </p:blipFill>
        <p:spPr>
          <a:xfrm>
            <a:off x="457200" y="1417638"/>
            <a:ext cx="7999413" cy="2746964"/>
          </a:xfrm>
        </p:spPr>
      </p:pic>
      <p:sp>
        <p:nvSpPr>
          <p:cNvPr id="6" name="TextBox 5"/>
          <p:cNvSpPr txBox="1"/>
          <p:nvPr/>
        </p:nvSpPr>
        <p:spPr>
          <a:xfrm>
            <a:off x="809037" y="4789072"/>
            <a:ext cx="5583580" cy="1200328"/>
          </a:xfrm>
          <a:prstGeom prst="rect">
            <a:avLst/>
          </a:prstGeom>
          <a:noFill/>
        </p:spPr>
        <p:txBody>
          <a:bodyPr wrap="none" rtlCol="0">
            <a:spAutoFit/>
          </a:bodyPr>
          <a:lstStyle/>
          <a:p>
            <a:pPr marL="285750" indent="-285750">
              <a:buFont typeface="Arial"/>
              <a:buChar char="•"/>
            </a:pPr>
            <a:r>
              <a:rPr lang="en-US" sz="2400" dirty="0" smtClean="0"/>
              <a:t>Select sub-expressions</a:t>
            </a:r>
          </a:p>
          <a:p>
            <a:pPr marL="285750" indent="-285750">
              <a:buFont typeface="Arial"/>
              <a:buChar char="•"/>
            </a:pPr>
            <a:r>
              <a:rPr lang="en-US" sz="2400" dirty="0" smtClean="0"/>
              <a:t>Show sub-expression types/unfold</a:t>
            </a:r>
          </a:p>
          <a:p>
            <a:pPr marL="285750" indent="-285750">
              <a:buFont typeface="Arial"/>
              <a:buChar char="•"/>
            </a:pPr>
            <a:r>
              <a:rPr lang="en-US" sz="2400" dirty="0" smtClean="0"/>
              <a:t>Clarify notation precedence/associativity</a:t>
            </a:r>
            <a:endParaRPr lang="en-US" sz="2400" dirty="0"/>
          </a:p>
        </p:txBody>
      </p:sp>
    </p:spTree>
    <p:extLst>
      <p:ext uri="{BB962C8B-B14F-4D97-AF65-F5344CB8AC3E}">
        <p14:creationId xmlns:p14="http://schemas.microsoft.com/office/powerpoint/2010/main" val="95318761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Helping People Parse Generalizes</a:t>
            </a:r>
            <a:endParaRPr lang="en-US" dirty="0"/>
          </a:p>
        </p:txBody>
      </p:sp>
      <p:pic>
        <p:nvPicPr>
          <p:cNvPr id="5" name="Content Placeholder 4" descr="Screen shot 2013-05-23 at 9.01.32 PM.png"/>
          <p:cNvPicPr>
            <a:picLocks noGrp="1" noChangeAspect="1"/>
          </p:cNvPicPr>
          <p:nvPr>
            <p:ph idx="1"/>
          </p:nvPr>
        </p:nvPicPr>
        <p:blipFill>
          <a:blip r:embed="rId3">
            <a:extLst>
              <a:ext uri="{28A0092B-C50C-407E-A947-70E740481C1C}">
                <a14:useLocalDpi xmlns:a14="http://schemas.microsoft.com/office/drawing/2010/main" val="0"/>
              </a:ext>
            </a:extLst>
          </a:blip>
          <a:srcRect t="21793" b="21793"/>
          <a:stretch>
            <a:fillRect/>
          </a:stretch>
        </p:blipFill>
        <p:spPr>
          <a:xfrm>
            <a:off x="-114300" y="1338516"/>
            <a:ext cx="9167813" cy="4820983"/>
          </a:xfrm>
        </p:spPr>
      </p:pic>
    </p:spTree>
    <p:extLst>
      <p:ext uri="{BB962C8B-B14F-4D97-AF65-F5344CB8AC3E}">
        <p14:creationId xmlns:p14="http://schemas.microsoft.com/office/powerpoint/2010/main" val="303201266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System:  “Scratch”</a:t>
            </a:r>
            <a:endParaRPr lang="en-US" dirty="0"/>
          </a:p>
        </p:txBody>
      </p:sp>
      <p:pic>
        <p:nvPicPr>
          <p:cNvPr id="4" name="Content Placeholder 3" descr="Screen shot 2013-07-24 at 10.47.42 PM.png"/>
          <p:cNvPicPr>
            <a:picLocks noGrp="1" noChangeAspect="1"/>
          </p:cNvPicPr>
          <p:nvPr>
            <p:ph idx="1"/>
          </p:nvPr>
        </p:nvPicPr>
        <p:blipFill>
          <a:blip r:embed="rId2">
            <a:extLst>
              <a:ext uri="{28A0092B-C50C-407E-A947-70E740481C1C}">
                <a14:useLocalDpi xmlns:a14="http://schemas.microsoft.com/office/drawing/2010/main" val="0"/>
              </a:ext>
            </a:extLst>
          </a:blip>
          <a:srcRect l="-60740" r="-60740"/>
          <a:stretch>
            <a:fillRect/>
          </a:stretch>
        </p:blipFill>
        <p:spPr>
          <a:xfrm>
            <a:off x="-2090498" y="1417638"/>
            <a:ext cx="9437642" cy="5190340"/>
          </a:xfrm>
        </p:spPr>
      </p:pic>
      <p:sp>
        <p:nvSpPr>
          <p:cNvPr id="5" name="TextBox 4"/>
          <p:cNvSpPr txBox="1"/>
          <p:nvPr/>
        </p:nvSpPr>
        <p:spPr>
          <a:xfrm>
            <a:off x="5212345" y="5344604"/>
            <a:ext cx="3474456" cy="1384995"/>
          </a:xfrm>
          <a:prstGeom prst="rect">
            <a:avLst/>
          </a:prstGeom>
          <a:noFill/>
        </p:spPr>
        <p:txBody>
          <a:bodyPr wrap="square" rtlCol="0">
            <a:spAutoFit/>
          </a:bodyPr>
          <a:lstStyle/>
          <a:p>
            <a:endParaRPr lang="en-US" sz="1200" dirty="0"/>
          </a:p>
          <a:p>
            <a:r>
              <a:rPr lang="en-US" sz="1200" dirty="0"/>
              <a:t>Mitchel </a:t>
            </a:r>
            <a:r>
              <a:rPr lang="en-US" sz="1200" dirty="0" err="1"/>
              <a:t>Resnick</a:t>
            </a:r>
            <a:r>
              <a:rPr lang="en-US" sz="1200" dirty="0"/>
              <a:t>, John Maloney, Andrés </a:t>
            </a:r>
            <a:r>
              <a:rPr lang="en-US" sz="1200" dirty="0" err="1"/>
              <a:t>Monroy</a:t>
            </a:r>
            <a:r>
              <a:rPr lang="en-US" sz="1200" dirty="0"/>
              <a:t>-Hernández, Natalie Rusk, Evelyn </a:t>
            </a:r>
            <a:r>
              <a:rPr lang="en-US" sz="1200" dirty="0" err="1"/>
              <a:t>Eastmond</a:t>
            </a:r>
            <a:r>
              <a:rPr lang="en-US" sz="1200" dirty="0"/>
              <a:t>, Karen Brennan, </a:t>
            </a:r>
            <a:r>
              <a:rPr lang="en-US" sz="1200" dirty="0" err="1"/>
              <a:t>Amon</a:t>
            </a:r>
            <a:r>
              <a:rPr lang="en-US" sz="1200" dirty="0"/>
              <a:t> </a:t>
            </a:r>
            <a:r>
              <a:rPr lang="en-US" sz="1200" dirty="0" err="1"/>
              <a:t>Millner</a:t>
            </a:r>
            <a:r>
              <a:rPr lang="en-US" sz="1200" dirty="0"/>
              <a:t>, Eric Rosenbaum, Jay Silver, Brian Silverman, and </a:t>
            </a:r>
            <a:r>
              <a:rPr lang="en-US" sz="1200" dirty="0" err="1"/>
              <a:t>Yasmin</a:t>
            </a:r>
            <a:r>
              <a:rPr lang="en-US" sz="1200" dirty="0"/>
              <a:t> </a:t>
            </a:r>
            <a:r>
              <a:rPr lang="en-US" sz="1200" dirty="0" err="1"/>
              <a:t>Kafai</a:t>
            </a:r>
            <a:r>
              <a:rPr lang="en-US" sz="1200" dirty="0" smtClean="0"/>
              <a:t>.  “Scratch:  Programming for All”. </a:t>
            </a:r>
            <a:r>
              <a:rPr lang="en-US" sz="1200" i="1" dirty="0"/>
              <a:t>Communications of the ACM</a:t>
            </a:r>
            <a:r>
              <a:rPr lang="en-US" sz="1200" dirty="0"/>
              <a:t> 52(11):60-67 (2009)</a:t>
            </a:r>
          </a:p>
        </p:txBody>
      </p:sp>
    </p:spTree>
    <p:extLst>
      <p:ext uri="{BB962C8B-B14F-4D97-AF65-F5344CB8AC3E}">
        <p14:creationId xmlns:p14="http://schemas.microsoft.com/office/powerpoint/2010/main" val="15701572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Syntax-directed editing issues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Q: How to make systems like Scratch efficient?</a:t>
            </a:r>
          </a:p>
          <a:p>
            <a:r>
              <a:rPr lang="en-US" dirty="0" smtClean="0"/>
              <a:t>A: Add keyboard shortcuts/commands</a:t>
            </a:r>
          </a:p>
          <a:p>
            <a:r>
              <a:rPr lang="en-US" dirty="0" smtClean="0"/>
              <a:t>Q: How to make systems like Scratch easy for novice users?</a:t>
            </a:r>
          </a:p>
          <a:p>
            <a:r>
              <a:rPr lang="en-US" dirty="0" smtClean="0"/>
              <a:t>A: Have menus--constrain users’ actions to commands that actually do things</a:t>
            </a:r>
          </a:p>
          <a:p>
            <a:r>
              <a:rPr lang="en-US" dirty="0" smtClean="0"/>
              <a:t>Q: So why not just provide menus for novice users and keyboard shortcuts for experts?</a:t>
            </a:r>
          </a:p>
          <a:p>
            <a:r>
              <a:rPr lang="en-US" dirty="0" smtClean="0"/>
              <a:t>A:  Novice users will often never learn the shortcuts</a:t>
            </a:r>
            <a:endParaRPr lang="en-US" dirty="0"/>
          </a:p>
        </p:txBody>
      </p:sp>
    </p:spTree>
    <p:extLst>
      <p:ext uri="{BB962C8B-B14F-4D97-AF65-F5344CB8AC3E}">
        <p14:creationId xmlns:p14="http://schemas.microsoft.com/office/powerpoint/2010/main" val="352386791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Keyboard-Card Menus</a:t>
            </a:r>
            <a:endParaRPr lang="en-US" dirty="0"/>
          </a:p>
        </p:txBody>
      </p:sp>
      <p:sp>
        <p:nvSpPr>
          <p:cNvPr id="3" name="Content Placeholder 2"/>
          <p:cNvSpPr>
            <a:spLocks noGrp="1"/>
          </p:cNvSpPr>
          <p:nvPr>
            <p:ph idx="1"/>
          </p:nvPr>
        </p:nvSpPr>
        <p:spPr/>
        <p:txBody>
          <a:bodyPr>
            <a:normAutofit lnSpcReduction="10000"/>
          </a:bodyPr>
          <a:lstStyle/>
          <a:p>
            <a:r>
              <a:rPr lang="en-US" dirty="0" smtClean="0"/>
              <a:t>Presentation of “Rolled-Chord” shortcuts</a:t>
            </a:r>
          </a:p>
          <a:p>
            <a:pPr lvl="1"/>
            <a:r>
              <a:rPr lang="en-US" dirty="0" smtClean="0"/>
              <a:t>Have to switch from normal typing mode to command mode (possibly upon typing ENTER)</a:t>
            </a:r>
          </a:p>
          <a:p>
            <a:pPr lvl="1"/>
            <a:r>
              <a:rPr lang="en-US" dirty="0" smtClean="0"/>
              <a:t>Use character keys as modifier keys</a:t>
            </a:r>
          </a:p>
          <a:p>
            <a:pPr lvl="2"/>
            <a:r>
              <a:rPr lang="en-US" dirty="0" smtClean="0"/>
              <a:t>E.g. A-O, instead of CTRL-O</a:t>
            </a:r>
          </a:p>
          <a:p>
            <a:pPr lvl="1"/>
            <a:r>
              <a:rPr lang="en-US" dirty="0" smtClean="0"/>
              <a:t>Hundreds of commands can be invoked very quickly</a:t>
            </a:r>
          </a:p>
          <a:p>
            <a:pPr lvl="1"/>
            <a:r>
              <a:rPr lang="en-US" dirty="0" smtClean="0"/>
              <a:t>Can be used to easily explore corresponding menus </a:t>
            </a:r>
          </a:p>
          <a:p>
            <a:pPr lvl="2"/>
            <a:r>
              <a:rPr lang="en-US" dirty="0" smtClean="0"/>
              <a:t>easy to back out of a submenu</a:t>
            </a:r>
            <a:endParaRPr lang="en-US" dirty="0"/>
          </a:p>
        </p:txBody>
      </p:sp>
    </p:spTree>
    <p:extLst>
      <p:ext uri="{BB962C8B-B14F-4D97-AF65-F5344CB8AC3E}">
        <p14:creationId xmlns:p14="http://schemas.microsoft.com/office/powerpoint/2010/main" val="76278190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Theorem Proving with Coq</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(very simple) example: </a:t>
            </a:r>
          </a:p>
          <a:p>
            <a:pPr marL="0" indent="0">
              <a:buNone/>
            </a:pPr>
            <a:r>
              <a:rPr lang="en-US" dirty="0" smtClean="0"/>
              <a:t>Prove that,</a:t>
            </a:r>
          </a:p>
          <a:p>
            <a:pPr marL="0" indent="0">
              <a:buNone/>
            </a:pPr>
            <a:r>
              <a:rPr lang="en-US" sz="2800" dirty="0" smtClean="0">
                <a:latin typeface="Courier"/>
                <a:cs typeface="Courier"/>
              </a:rPr>
              <a:t>(A -&gt; B -&gt; C) -&gt; (A -&gt; B) -&gt; A -&gt; C</a:t>
            </a:r>
          </a:p>
          <a:p>
            <a:pPr marL="0" indent="0">
              <a:buNone/>
            </a:pPr>
            <a:r>
              <a:rPr lang="en-US" dirty="0" smtClean="0">
                <a:cs typeface="Courier"/>
              </a:rPr>
              <a:t>where </a:t>
            </a:r>
            <a:r>
              <a:rPr lang="en-US" sz="2800" dirty="0" smtClean="0">
                <a:latin typeface="Courier"/>
                <a:cs typeface="Courier"/>
              </a:rPr>
              <a:t>A</a:t>
            </a:r>
            <a:r>
              <a:rPr lang="en-US" dirty="0" smtClean="0">
                <a:cs typeface="Courier"/>
              </a:rPr>
              <a:t>, </a:t>
            </a:r>
            <a:r>
              <a:rPr lang="en-US" sz="2800" dirty="0" smtClean="0">
                <a:latin typeface="Courier"/>
                <a:cs typeface="Courier"/>
              </a:rPr>
              <a:t>B</a:t>
            </a:r>
            <a:r>
              <a:rPr lang="en-US" dirty="0" smtClean="0">
                <a:cs typeface="Courier"/>
              </a:rPr>
              <a:t>, and </a:t>
            </a:r>
            <a:r>
              <a:rPr lang="en-US" sz="2800" dirty="0" smtClean="0">
                <a:latin typeface="Courier"/>
                <a:cs typeface="Courier"/>
              </a:rPr>
              <a:t>C</a:t>
            </a:r>
            <a:r>
              <a:rPr lang="en-US" dirty="0" smtClean="0">
                <a:cs typeface="Courier"/>
              </a:rPr>
              <a:t> are “</a:t>
            </a:r>
            <a:r>
              <a:rPr lang="en-US" sz="2800" dirty="0" err="1" smtClean="0">
                <a:latin typeface="Courier"/>
                <a:cs typeface="Courier"/>
              </a:rPr>
              <a:t>Prop</a:t>
            </a:r>
            <a:r>
              <a:rPr lang="en-US" dirty="0" err="1" smtClean="0">
                <a:cs typeface="Courier"/>
              </a:rPr>
              <a:t>”s</a:t>
            </a:r>
            <a:r>
              <a:rPr lang="en-US" dirty="0" smtClean="0">
                <a:cs typeface="Courier"/>
              </a:rPr>
              <a:t>.</a:t>
            </a:r>
          </a:p>
          <a:p>
            <a:r>
              <a:rPr lang="en-US" dirty="0" smtClean="0">
                <a:cs typeface="Courier"/>
              </a:rPr>
              <a:t>Note that this is equivalent to</a:t>
            </a:r>
          </a:p>
          <a:p>
            <a:pPr marL="0" indent="0">
              <a:buNone/>
            </a:pPr>
            <a:r>
              <a:rPr lang="en-US" sz="2400" dirty="0">
                <a:latin typeface="Courier"/>
                <a:cs typeface="Courier"/>
              </a:rPr>
              <a:t>(A -&gt; </a:t>
            </a:r>
            <a:r>
              <a:rPr lang="en-US" sz="2400" dirty="0" smtClean="0">
                <a:latin typeface="Courier"/>
                <a:cs typeface="Courier"/>
              </a:rPr>
              <a:t>(B </a:t>
            </a:r>
            <a:r>
              <a:rPr lang="en-US" sz="2400" dirty="0">
                <a:latin typeface="Courier"/>
                <a:cs typeface="Courier"/>
              </a:rPr>
              <a:t>-&gt; </a:t>
            </a:r>
            <a:r>
              <a:rPr lang="en-US" sz="2400" dirty="0" smtClean="0">
                <a:latin typeface="Courier"/>
                <a:cs typeface="Courier"/>
              </a:rPr>
              <a:t>C)) </a:t>
            </a:r>
            <a:r>
              <a:rPr lang="en-US" sz="2400" dirty="0">
                <a:latin typeface="Courier"/>
                <a:cs typeface="Courier"/>
              </a:rPr>
              <a:t>-&gt; </a:t>
            </a:r>
            <a:r>
              <a:rPr lang="en-US" sz="2400" dirty="0" smtClean="0">
                <a:latin typeface="Courier"/>
                <a:cs typeface="Courier"/>
              </a:rPr>
              <a:t>((</a:t>
            </a:r>
            <a:r>
              <a:rPr lang="en-US" sz="2400" dirty="0">
                <a:latin typeface="Courier"/>
                <a:cs typeface="Courier"/>
              </a:rPr>
              <a:t>A -&gt; B) -&gt; </a:t>
            </a:r>
            <a:r>
              <a:rPr lang="en-US" sz="2400" dirty="0" smtClean="0">
                <a:latin typeface="Courier"/>
                <a:cs typeface="Courier"/>
              </a:rPr>
              <a:t>(A </a:t>
            </a:r>
            <a:r>
              <a:rPr lang="en-US" sz="2400" dirty="0">
                <a:latin typeface="Courier"/>
                <a:cs typeface="Courier"/>
              </a:rPr>
              <a:t>-&gt; </a:t>
            </a:r>
            <a:r>
              <a:rPr lang="en-US" sz="2400" dirty="0" smtClean="0">
                <a:latin typeface="Courier"/>
                <a:cs typeface="Courier"/>
              </a:rPr>
              <a:t>C))</a:t>
            </a:r>
          </a:p>
          <a:p>
            <a:r>
              <a:rPr lang="en-US" dirty="0" smtClean="0">
                <a:cs typeface="Courier"/>
              </a:rPr>
              <a:t>An un-</a:t>
            </a:r>
            <a:r>
              <a:rPr lang="en-US" dirty="0" err="1" smtClean="0">
                <a:cs typeface="Courier"/>
              </a:rPr>
              <a:t>curryed</a:t>
            </a:r>
            <a:r>
              <a:rPr lang="en-US" dirty="0" smtClean="0">
                <a:cs typeface="Courier"/>
              </a:rPr>
              <a:t> version, + some extra whitespace, might be most natural:</a:t>
            </a:r>
          </a:p>
          <a:p>
            <a:pPr marL="0" indent="0">
              <a:buNone/>
            </a:pPr>
            <a:r>
              <a:rPr lang="en-US" sz="2600" dirty="0" smtClean="0">
                <a:latin typeface="Courier"/>
                <a:cs typeface="Courier"/>
              </a:rPr>
              <a:t>    ((A /\ B) -&gt; C)  /\  (A -&gt; B))</a:t>
            </a:r>
          </a:p>
          <a:p>
            <a:pPr marL="0" indent="0">
              <a:buNone/>
            </a:pPr>
            <a:r>
              <a:rPr lang="en-US" sz="2600" dirty="0" smtClean="0">
                <a:latin typeface="Courier"/>
                <a:cs typeface="Courier"/>
              </a:rPr>
              <a:t>-&gt;  (A -&gt; C)</a:t>
            </a:r>
            <a:endParaRPr lang="en-US" sz="2600" dirty="0">
              <a:latin typeface="Courier"/>
              <a:cs typeface="Courier"/>
            </a:endParaRPr>
          </a:p>
          <a:p>
            <a:pPr marL="0" indent="0">
              <a:buNone/>
            </a:pPr>
            <a:endParaRPr lang="en-US" dirty="0" smtClean="0">
              <a:cs typeface="Courier"/>
            </a:endParaRPr>
          </a:p>
          <a:p>
            <a:pPr marL="0" indent="0">
              <a:buNone/>
            </a:pPr>
            <a:endParaRPr lang="en-US" dirty="0" smtClean="0">
              <a:cs typeface="Courier"/>
            </a:endParaRPr>
          </a:p>
        </p:txBody>
      </p:sp>
    </p:spTree>
    <p:extLst>
      <p:ext uri="{BB962C8B-B14F-4D97-AF65-F5344CB8AC3E}">
        <p14:creationId xmlns:p14="http://schemas.microsoft.com/office/powerpoint/2010/main" val="235254230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Keyboard-Card Menus</a:t>
            </a:r>
            <a:endParaRPr lang="en-US" dirty="0"/>
          </a:p>
        </p:txBody>
      </p:sp>
      <p:pic>
        <p:nvPicPr>
          <p:cNvPr id="4" name="Content Placeholder 3" descr="KCMIdahoOxford.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23" t="57263" r="1496" b="1846"/>
          <a:stretch/>
        </p:blipFill>
        <p:spPr>
          <a:xfrm>
            <a:off x="269395" y="2701637"/>
            <a:ext cx="8491922" cy="2655454"/>
          </a:xfrm>
        </p:spPr>
      </p:pic>
    </p:spTree>
    <p:extLst>
      <p:ext uri="{BB962C8B-B14F-4D97-AF65-F5344CB8AC3E}">
        <p14:creationId xmlns:p14="http://schemas.microsoft.com/office/powerpoint/2010/main" val="119341633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Keyboard-Card Menus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9395" y="2745619"/>
            <a:ext cx="8491922" cy="2567490"/>
          </a:xfrm>
        </p:spPr>
      </p:pic>
    </p:spTree>
    <p:extLst>
      <p:ext uri="{BB962C8B-B14F-4D97-AF65-F5344CB8AC3E}">
        <p14:creationId xmlns:p14="http://schemas.microsoft.com/office/powerpoint/2010/main" val="185607119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Propositional Logic Syntax Shortcuts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 keyboard-card menus to easily build up and edit a small subset of </a:t>
            </a:r>
            <a:r>
              <a:rPr lang="en-US" dirty="0" err="1" smtClean="0"/>
              <a:t>Coq’s</a:t>
            </a:r>
            <a:r>
              <a:rPr lang="en-US" dirty="0" smtClean="0"/>
              <a:t> language by navigating and manipulating templates</a:t>
            </a:r>
          </a:p>
          <a:p>
            <a:r>
              <a:rPr lang="en-US" dirty="0" smtClean="0"/>
              <a:t>This subset consists of Fitch-style proofs in Classical Propositional Logic</a:t>
            </a:r>
          </a:p>
          <a:p>
            <a:r>
              <a:rPr lang="en-US" dirty="0" smtClean="0"/>
              <a:t> I’m adding axioms to allow use of the natural deduction inference rules presented in </a:t>
            </a:r>
            <a:r>
              <a:rPr lang="en-US" dirty="0" err="1" smtClean="0"/>
              <a:t>Huth</a:t>
            </a:r>
            <a:r>
              <a:rPr lang="en-US" dirty="0" smtClean="0"/>
              <a:t> and Ryan’s </a:t>
            </a:r>
            <a:r>
              <a:rPr lang="en-US" i="1" dirty="0" smtClean="0"/>
              <a:t>Logic in Computer Science</a:t>
            </a:r>
          </a:p>
          <a:p>
            <a:pPr lvl="1"/>
            <a:r>
              <a:rPr lang="en-US" dirty="0" smtClean="0"/>
              <a:t>This should allow the extension to be particularly useful in education</a:t>
            </a:r>
          </a:p>
          <a:p>
            <a:pPr lvl="1"/>
            <a:endParaRPr lang="en-US" dirty="0" smtClean="0"/>
          </a:p>
          <a:p>
            <a:endParaRPr lang="en-US" dirty="0" smtClean="0"/>
          </a:p>
          <a:p>
            <a:endParaRPr lang="en-US" dirty="0" smtClean="0"/>
          </a:p>
        </p:txBody>
      </p:sp>
    </p:spTree>
    <p:extLst>
      <p:ext uri="{BB962C8B-B14F-4D97-AF65-F5344CB8AC3E}">
        <p14:creationId xmlns:p14="http://schemas.microsoft.com/office/powerpoint/2010/main" val="110840994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Propositional Logic Syntax Shortcuts</a:t>
            </a:r>
            <a:endParaRPr lang="en-US" dirty="0"/>
          </a:p>
        </p:txBody>
      </p:sp>
      <p:pic>
        <p:nvPicPr>
          <p:cNvPr id="4" name="Content Placeholder 3" descr="PLSS_1.jpg"/>
          <p:cNvPicPr>
            <a:picLocks noGrp="1" noChangeAspect="1"/>
          </p:cNvPicPr>
          <p:nvPr>
            <p:ph idx="1"/>
          </p:nvPr>
        </p:nvPicPr>
        <p:blipFill>
          <a:blip r:embed="rId2">
            <a:extLst>
              <a:ext uri="{28A0092B-C50C-407E-A947-70E740481C1C}">
                <a14:useLocalDpi xmlns:a14="http://schemas.microsoft.com/office/drawing/2010/main" val="0"/>
              </a:ext>
            </a:extLst>
          </a:blip>
          <a:srcRect t="-9383" b="-9383"/>
          <a:stretch>
            <a:fillRect/>
          </a:stretch>
        </p:blipFill>
        <p:spPr/>
      </p:pic>
    </p:spTree>
    <p:extLst>
      <p:ext uri="{BB962C8B-B14F-4D97-AF65-F5344CB8AC3E}">
        <p14:creationId xmlns:p14="http://schemas.microsoft.com/office/powerpoint/2010/main" val="344365594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Propositional Logic Syntax Shortcuts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61217"/>
            <a:ext cx="8229600" cy="3803929"/>
          </a:xfrm>
        </p:spPr>
      </p:pic>
    </p:spTree>
    <p:extLst>
      <p:ext uri="{BB962C8B-B14F-4D97-AF65-F5344CB8AC3E}">
        <p14:creationId xmlns:p14="http://schemas.microsoft.com/office/powerpoint/2010/main" val="17630418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Propositional Logic Syntax Shortcuts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37341"/>
            <a:ext cx="8229600" cy="4051680"/>
          </a:xfrm>
        </p:spPr>
      </p:pic>
    </p:spTree>
    <p:extLst>
      <p:ext uri="{BB962C8B-B14F-4D97-AF65-F5344CB8AC3E}">
        <p14:creationId xmlns:p14="http://schemas.microsoft.com/office/powerpoint/2010/main" val="17630418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Testing</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Test Proof Previews and Proof Transitions with 16 new users (computer science students)</a:t>
            </a:r>
          </a:p>
          <a:p>
            <a:r>
              <a:rPr lang="en-US" dirty="0" smtClean="0"/>
              <a:t>Train each participant for 45 minutes</a:t>
            </a:r>
          </a:p>
          <a:p>
            <a:r>
              <a:rPr lang="en-US" dirty="0" smtClean="0"/>
              <a:t>Have each participant explain four complicated proofs they are given, two using Proof Transitions and two without</a:t>
            </a:r>
          </a:p>
          <a:p>
            <a:pPr lvl="1"/>
            <a:r>
              <a:rPr lang="en-US" dirty="0" smtClean="0"/>
              <a:t>These explanations will be video recorded and graded</a:t>
            </a:r>
          </a:p>
          <a:p>
            <a:r>
              <a:rPr lang="en-US" dirty="0" smtClean="0"/>
              <a:t>Have each participant prove up to 20 simple theorems, 10 with Proof Previews and 10 without, with up to 15 minutes for each set</a:t>
            </a:r>
          </a:p>
          <a:p>
            <a:r>
              <a:rPr lang="en-US" dirty="0" smtClean="0"/>
              <a:t>Have participants fill out satisfaction/preferences questionnaire</a:t>
            </a:r>
            <a:endParaRPr lang="en-US" dirty="0"/>
          </a:p>
        </p:txBody>
      </p:sp>
    </p:spTree>
    <p:extLst>
      <p:ext uri="{BB962C8B-B14F-4D97-AF65-F5344CB8AC3E}">
        <p14:creationId xmlns:p14="http://schemas.microsoft.com/office/powerpoint/2010/main" val="212778920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Rough Schedule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Revised </a:t>
            </a:r>
            <a:r>
              <a:rPr lang="en-US" dirty="0"/>
              <a:t>version of </a:t>
            </a:r>
            <a:r>
              <a:rPr lang="en-US" dirty="0" err="1"/>
              <a:t>CoqEdit</a:t>
            </a:r>
            <a:r>
              <a:rPr lang="en-US" dirty="0"/>
              <a:t>, the Proof Previews plugin, and the Proof Transitions </a:t>
            </a:r>
            <a:r>
              <a:rPr lang="en-US" dirty="0" smtClean="0"/>
              <a:t>plugin </a:t>
            </a:r>
            <a:r>
              <a:rPr lang="en-US" dirty="0"/>
              <a:t>by </a:t>
            </a:r>
            <a:r>
              <a:rPr lang="en-US" dirty="0" smtClean="0"/>
              <a:t>September</a:t>
            </a:r>
          </a:p>
          <a:p>
            <a:r>
              <a:rPr lang="en-US" dirty="0" smtClean="0"/>
              <a:t>Proof Previews/Transitions testing: September/October</a:t>
            </a:r>
          </a:p>
          <a:p>
            <a:r>
              <a:rPr lang="en-US" dirty="0" smtClean="0"/>
              <a:t>Propositional Logic Syntax Shortcuts development: October-January</a:t>
            </a:r>
          </a:p>
          <a:p>
            <a:r>
              <a:rPr lang="en-US" dirty="0" smtClean="0"/>
              <a:t>Further refinement of plugins, public release of plugins/source code/documentation, dissertation writing: February-April</a:t>
            </a:r>
          </a:p>
          <a:p>
            <a:r>
              <a:rPr lang="en-US" dirty="0" smtClean="0"/>
              <a:t>Dissertation Defense: May</a:t>
            </a:r>
            <a:endParaRPr lang="en-US" dirty="0"/>
          </a:p>
        </p:txBody>
      </p:sp>
    </p:spTree>
    <p:extLst>
      <p:ext uri="{BB962C8B-B14F-4D97-AF65-F5344CB8AC3E}">
        <p14:creationId xmlns:p14="http://schemas.microsoft.com/office/powerpoint/2010/main" val="128888186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2214"/>
            <a:ext cx="8229600" cy="1143000"/>
          </a:xfrm>
        </p:spPr>
        <p:txBody>
          <a:bodyPr/>
          <a:lstStyle/>
          <a:p>
            <a:r>
              <a:rPr lang="en-US" dirty="0" smtClean="0"/>
              <a:t>Thanks!</a:t>
            </a:r>
            <a:endParaRPr lang="en-US" dirty="0"/>
          </a:p>
        </p:txBody>
      </p:sp>
    </p:spTree>
    <p:extLst>
      <p:ext uri="{BB962C8B-B14F-4D97-AF65-F5344CB8AC3E}">
        <p14:creationId xmlns:p14="http://schemas.microsoft.com/office/powerpoint/2010/main" val="154211602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Get Things Set Up</a:t>
            </a:r>
            <a:endParaRPr lang="en-US" dirty="0"/>
          </a:p>
        </p:txBody>
      </p:sp>
      <p:pic>
        <p:nvPicPr>
          <p:cNvPr id="4" name="Content Placeholder 3" descr="Screen shot 2013-07-24 at 9.28.42 AM.png"/>
          <p:cNvPicPr>
            <a:picLocks noGrp="1" noChangeAspect="1"/>
          </p:cNvPicPr>
          <p:nvPr>
            <p:ph idx="1"/>
          </p:nvPr>
        </p:nvPicPr>
        <p:blipFill>
          <a:blip r:embed="rId2">
            <a:extLst>
              <a:ext uri="{28A0092B-C50C-407E-A947-70E740481C1C}">
                <a14:useLocalDpi xmlns:a14="http://schemas.microsoft.com/office/drawing/2010/main" val="0"/>
              </a:ext>
            </a:extLst>
          </a:blip>
          <a:srcRect l="-22386" r="-22386"/>
          <a:stretch>
            <a:fillRect/>
          </a:stretch>
        </p:blipFill>
        <p:spPr>
          <a:xfrm>
            <a:off x="-525279" y="1417638"/>
            <a:ext cx="10485157" cy="5766433"/>
          </a:xfrm>
        </p:spPr>
      </p:pic>
    </p:spTree>
    <p:extLst>
      <p:ext uri="{BB962C8B-B14F-4D97-AF65-F5344CB8AC3E}">
        <p14:creationId xmlns:p14="http://schemas.microsoft.com/office/powerpoint/2010/main" val="36498676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4" y="1417638"/>
            <a:ext cx="7242510" cy="5766433"/>
          </a:xfrm>
        </p:spPr>
      </p:pic>
    </p:spTree>
    <p:extLst>
      <p:ext uri="{BB962C8B-B14F-4D97-AF65-F5344CB8AC3E}">
        <p14:creationId xmlns:p14="http://schemas.microsoft.com/office/powerpoint/2010/main" val="305831454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4" y="1417638"/>
            <a:ext cx="7242510" cy="5766432"/>
          </a:xfrm>
        </p:spPr>
      </p:pic>
    </p:spTree>
    <p:extLst>
      <p:ext uri="{BB962C8B-B14F-4D97-AF65-F5344CB8AC3E}">
        <p14:creationId xmlns:p14="http://schemas.microsoft.com/office/powerpoint/2010/main" val="42271544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2380</TotalTime>
  <Words>2149</Words>
  <Application>Microsoft Macintosh PowerPoint</Application>
  <PresentationFormat>On-screen Show (4:3)</PresentationFormat>
  <Paragraphs>247</Paragraphs>
  <Slides>68</Slides>
  <Notes>13</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Dissertation Proposal: User Interfaces for the Coq Proof Assistant</vt:lpstr>
      <vt:lpstr>Outline</vt:lpstr>
      <vt:lpstr>General Goals (1/2)</vt:lpstr>
      <vt:lpstr>General Goals (2/2)</vt:lpstr>
      <vt:lpstr>Theorem Proving with Coq</vt:lpstr>
      <vt:lpstr>Theorem Proving with Coq</vt:lpstr>
      <vt:lpstr>Theorem Proving with Coq: Get Things Set Up</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Final Check and Saving of Proof</vt:lpstr>
      <vt:lpstr>Theorem Proving with Coq: Final Check and Saving of Proof</vt:lpstr>
      <vt:lpstr>Theorem Proving with Coq: Closing off the Section</vt:lpstr>
      <vt:lpstr>Theorem Proving with Coq: Moving Back</vt:lpstr>
      <vt:lpstr>Theorem Proving with Coq: Automatically Proving the Lemma</vt:lpstr>
      <vt:lpstr>Theorem Proving with Coq: Automatically Proving the Lemma</vt:lpstr>
      <vt:lpstr>Theorem Proving with Coq: Natural Numbers</vt:lpstr>
      <vt:lpstr>What the example shows (or, at least, what it starts to)</vt:lpstr>
      <vt:lpstr>Survey</vt:lpstr>
      <vt:lpstr>Survey</vt:lpstr>
      <vt:lpstr>Survey</vt:lpstr>
      <vt:lpstr>Research Plans</vt:lpstr>
      <vt:lpstr>CoqEdit, initial version</vt:lpstr>
      <vt:lpstr>CoqEdit, in-progress revision</vt:lpstr>
      <vt:lpstr>Research Plans</vt:lpstr>
      <vt:lpstr>Extension #1:  “Proof Previews”</vt:lpstr>
      <vt:lpstr>Extension #1:  “Proof Previews”</vt:lpstr>
      <vt:lpstr>Extension #2:  “Proof Transitions”</vt:lpstr>
      <vt:lpstr>Proof tree visualization</vt:lpstr>
      <vt:lpstr>Proof tree visualization</vt:lpstr>
      <vt:lpstr>Proof tree visualization</vt:lpstr>
      <vt:lpstr>Proof tree visualization</vt:lpstr>
      <vt:lpstr>Proof tree visualization</vt:lpstr>
      <vt:lpstr>Inference rule highlighting</vt:lpstr>
      <vt:lpstr>Inference rule highlighting</vt:lpstr>
      <vt:lpstr>Inference rule highlighting</vt:lpstr>
      <vt:lpstr>Inference rule highlighting</vt:lpstr>
      <vt:lpstr>Inference rule highlighting Proof Transitions</vt:lpstr>
      <vt:lpstr>Proof Transitions</vt:lpstr>
      <vt:lpstr>Proof Transitions</vt:lpstr>
      <vt:lpstr>Proof Transitions</vt:lpstr>
      <vt:lpstr>Proof Transitions</vt:lpstr>
      <vt:lpstr>Proof Transitions</vt:lpstr>
      <vt:lpstr>Proof Transitions</vt:lpstr>
      <vt:lpstr>Extension #3:  “Propositional Logic Syntax Shortcuts”</vt:lpstr>
      <vt:lpstr>Syntax Tree Highlighting</vt:lpstr>
      <vt:lpstr>Helping People Parse Generalizes</vt:lpstr>
      <vt:lpstr>Related System:  “Scratch”</vt:lpstr>
      <vt:lpstr>Syntax-directed editing issues</vt:lpstr>
      <vt:lpstr>Solution: Keyboard-Card Menus</vt:lpstr>
      <vt:lpstr>Keyboard-Card Menus</vt:lpstr>
      <vt:lpstr>Keyboard-Card Menus</vt:lpstr>
      <vt:lpstr>Propositional Logic Syntax Shortcuts</vt:lpstr>
      <vt:lpstr>Propositional Logic Syntax Shortcuts</vt:lpstr>
      <vt:lpstr>Propositional Logic Syntax Shortcuts</vt:lpstr>
      <vt:lpstr>Propositional Logic Syntax Shortcuts</vt:lpstr>
      <vt:lpstr>User Testing</vt:lpstr>
      <vt:lpstr>Rough Schedule</vt:lpstr>
      <vt:lpstr>Thanks!</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Dissertation Proposal: User Interfaces for the Coq Proof Assistant</dc:title>
  <dc:subject/>
  <dc:creator>Benjamin Berman</dc:creator>
  <cp:keywords/>
  <dc:description/>
  <cp:lastModifiedBy>Benjamin Berman</cp:lastModifiedBy>
  <cp:revision>82</cp:revision>
  <dcterms:created xsi:type="dcterms:W3CDTF">2013-07-23T14:03:25Z</dcterms:created>
  <dcterms:modified xsi:type="dcterms:W3CDTF">2013-07-25T15:30:13Z</dcterms:modified>
  <cp:category/>
</cp:coreProperties>
</file>